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35"/>
  </p:notesMasterIdLst>
  <p:handoutMasterIdLst>
    <p:handoutMasterId r:id="rId36"/>
  </p:handoutMasterIdLst>
  <p:sldIdLst>
    <p:sldId id="256" r:id="rId5"/>
    <p:sldId id="271" r:id="rId6"/>
    <p:sldId id="257" r:id="rId7"/>
    <p:sldId id="272" r:id="rId8"/>
    <p:sldId id="258" r:id="rId9"/>
    <p:sldId id="273" r:id="rId10"/>
    <p:sldId id="259" r:id="rId11"/>
    <p:sldId id="274" r:id="rId12"/>
    <p:sldId id="260" r:id="rId13"/>
    <p:sldId id="275" r:id="rId14"/>
    <p:sldId id="261" r:id="rId15"/>
    <p:sldId id="276" r:id="rId16"/>
    <p:sldId id="262" r:id="rId17"/>
    <p:sldId id="277" r:id="rId18"/>
    <p:sldId id="263" r:id="rId19"/>
    <p:sldId id="278" r:id="rId20"/>
    <p:sldId id="264" r:id="rId21"/>
    <p:sldId id="279" r:id="rId22"/>
    <p:sldId id="265" r:id="rId23"/>
    <p:sldId id="280" r:id="rId24"/>
    <p:sldId id="266" r:id="rId25"/>
    <p:sldId id="281" r:id="rId26"/>
    <p:sldId id="267" r:id="rId27"/>
    <p:sldId id="282" r:id="rId28"/>
    <p:sldId id="268" r:id="rId29"/>
    <p:sldId id="283" r:id="rId30"/>
    <p:sldId id="269" r:id="rId31"/>
    <p:sldId id="284" r:id="rId32"/>
    <p:sldId id="270" r:id="rId33"/>
    <p:sldId id="285" r:id="rId3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y-Kate Connolly" initials="MC" lastIdx="5" clrIdx="0">
    <p:extLst>
      <p:ext uri="{19B8F6BF-5375-455C-9EA6-DF929625EA0E}">
        <p15:presenceInfo xmlns:p15="http://schemas.microsoft.com/office/powerpoint/2012/main" userId="S::m.connolly@trinitymat.org::8a927022-0044-4ed6-b55e-fa8027a97af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322"/>
    <a:srgbClr val="D2ED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87" autoAdjust="0"/>
    <p:restoredTop sz="93883" autoAdjust="0"/>
  </p:normalViewPr>
  <p:slideViewPr>
    <p:cSldViewPr snapToGrid="0" snapToObjects="1">
      <p:cViewPr varScale="1">
        <p:scale>
          <a:sx n="107" d="100"/>
          <a:sy n="107" d="100"/>
        </p:scale>
        <p:origin x="16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 Bold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Day 1</a:t>
            </a:r>
            <a:endParaRPr lang="en-GB" dirty="0">
              <a:effectLst/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6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1.png"/><Relationship Id="rId3" Type="http://schemas.openxmlformats.org/officeDocument/2006/relationships/image" Target="../media/image9.png"/><Relationship Id="rId7" Type="http://schemas.openxmlformats.org/officeDocument/2006/relationships/image" Target="../media/image6.emf"/><Relationship Id="rId12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11" Type="http://schemas.openxmlformats.org/officeDocument/2006/relationships/image" Target="../media/image19.png"/><Relationship Id="rId5" Type="http://schemas.openxmlformats.org/officeDocument/2006/relationships/image" Target="../media/image9.emf"/><Relationship Id="rId15" Type="http://schemas.openxmlformats.org/officeDocument/2006/relationships/image" Target="../media/image24.png"/><Relationship Id="rId10" Type="http://schemas.openxmlformats.org/officeDocument/2006/relationships/image" Target="../media/image17.png"/><Relationship Id="rId4" Type="http://schemas.openxmlformats.org/officeDocument/2006/relationships/image" Target="../media/image22.png"/><Relationship Id="rId1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21.png"/><Relationship Id="rId3" Type="http://schemas.openxmlformats.org/officeDocument/2006/relationships/image" Target="../media/image9.png"/><Relationship Id="rId7" Type="http://schemas.openxmlformats.org/officeDocument/2006/relationships/image" Target="../media/image5.emf"/><Relationship Id="rId12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11" Type="http://schemas.openxmlformats.org/officeDocument/2006/relationships/image" Target="../media/image19.png"/><Relationship Id="rId5" Type="http://schemas.openxmlformats.org/officeDocument/2006/relationships/image" Target="../media/image16.png"/><Relationship Id="rId15" Type="http://schemas.openxmlformats.org/officeDocument/2006/relationships/image" Target="../media/image24.png"/><Relationship Id="rId10" Type="http://schemas.openxmlformats.org/officeDocument/2006/relationships/image" Target="../media/image17.png"/><Relationship Id="rId4" Type="http://schemas.openxmlformats.org/officeDocument/2006/relationships/image" Target="../media/image22.png"/><Relationship Id="rId9" Type="http://schemas.openxmlformats.org/officeDocument/2006/relationships/image" Target="../media/image16.png"/><Relationship Id="rId1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2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27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2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27.png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9.png"/><Relationship Id="rId7" Type="http://schemas.openxmlformats.org/officeDocument/2006/relationships/image" Target="../media/image2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9.png"/><Relationship Id="rId7" Type="http://schemas.openxmlformats.org/officeDocument/2006/relationships/image" Target="../media/image2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48.png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How many tens are there in 67?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2)		How many minutes are there in 1 hour?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Write the time shown on the clock.</a:t>
            </a:r>
          </a:p>
          <a:p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4)		Add 12 and 27 together.</a:t>
            </a:r>
          </a:p>
          <a:p>
            <a:pPr algn="l"/>
            <a:endParaRPr lang="en-GB" sz="2800" dirty="0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3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08E332AF-D6C3-4819-8086-D9E58AFCF01F}"/>
              </a:ext>
            </a:extLst>
          </p:cNvPr>
          <p:cNvGrpSpPr/>
          <p:nvPr/>
        </p:nvGrpSpPr>
        <p:grpSpPr>
          <a:xfrm>
            <a:off x="6378045" y="3822212"/>
            <a:ext cx="1583677" cy="1596853"/>
            <a:chOff x="6383530" y="2554367"/>
            <a:chExt cx="1518615" cy="1558765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D3B3F9B-DBC7-46ED-8679-BF1AC8738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83530" y="2554367"/>
              <a:ext cx="1518615" cy="1558765"/>
            </a:xfrm>
            <a:prstGeom prst="rect">
              <a:avLst/>
            </a:prstGeom>
          </p:spPr>
        </p:pic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9386B55F-4A9C-41F8-A8B0-3C30051E23B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39517" y="2851150"/>
              <a:ext cx="0" cy="48260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5F6BC367-A0C1-46F9-AE27-190579F89776}"/>
                </a:ext>
              </a:extLst>
            </p:cNvPr>
            <p:cNvCxnSpPr/>
            <p:nvPr/>
          </p:nvCxnSpPr>
          <p:spPr>
            <a:xfrm flipH="1">
              <a:off x="6849533" y="3333750"/>
              <a:ext cx="289984" cy="18415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How many tens are there in 67?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2)		How many minutes are there in 1 hour?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Write the time shown on the clock.</a:t>
            </a:r>
          </a:p>
          <a:p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4)		Add 12 and 27 together.</a:t>
            </a:r>
          </a:p>
          <a:p>
            <a:pPr algn="l"/>
            <a:endParaRPr lang="en-GB" sz="2800" dirty="0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6205012" y="129111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6 tens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3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57EB6A2F-A06B-40C7-8E9A-2FF110DC4FCD}"/>
              </a:ext>
            </a:extLst>
          </p:cNvPr>
          <p:cNvSpPr txBox="1"/>
          <p:nvPr/>
        </p:nvSpPr>
        <p:spPr>
          <a:xfrm>
            <a:off x="7169882" y="2564409"/>
            <a:ext cx="1938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60 minutes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F0FF70-D65C-4059-AA91-A7EA51A2A65A}"/>
              </a:ext>
            </a:extLst>
          </p:cNvPr>
          <p:cNvSpPr txBox="1"/>
          <p:nvPr/>
        </p:nvSpPr>
        <p:spPr>
          <a:xfrm>
            <a:off x="4953000" y="5133308"/>
            <a:ext cx="65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39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2557DC-5A73-4FF2-B973-C4C57279C535}"/>
              </a:ext>
            </a:extLst>
          </p:cNvPr>
          <p:cNvSpPr txBox="1"/>
          <p:nvPr/>
        </p:nvSpPr>
        <p:spPr>
          <a:xfrm>
            <a:off x="8053715" y="386463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8 o’clock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8E332AF-D6C3-4819-8086-D9E58AFCF01F}"/>
              </a:ext>
            </a:extLst>
          </p:cNvPr>
          <p:cNvGrpSpPr/>
          <p:nvPr/>
        </p:nvGrpSpPr>
        <p:grpSpPr>
          <a:xfrm>
            <a:off x="6378045" y="3822212"/>
            <a:ext cx="1583677" cy="1596853"/>
            <a:chOff x="6383530" y="2554367"/>
            <a:chExt cx="1518615" cy="1558765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D3B3F9B-DBC7-46ED-8679-BF1AC8738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83530" y="2554367"/>
              <a:ext cx="1518615" cy="1558765"/>
            </a:xfrm>
            <a:prstGeom prst="rect">
              <a:avLst/>
            </a:prstGeom>
          </p:spPr>
        </p:pic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9386B55F-4A9C-41F8-A8B0-3C30051E23B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39517" y="2851150"/>
              <a:ext cx="0" cy="48260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5F6BC367-A0C1-46F9-AE27-190579F89776}"/>
                </a:ext>
              </a:extLst>
            </p:cNvPr>
            <p:cNvCxnSpPr/>
            <p:nvPr/>
          </p:nvCxnSpPr>
          <p:spPr>
            <a:xfrm flipH="1">
              <a:off x="6849533" y="3333750"/>
              <a:ext cx="289984" cy="18415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2785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930093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What number is represented?</a:t>
                </a:r>
              </a:p>
              <a:p>
                <a:r>
                  <a:rPr lang="en-GB" sz="2800" dirty="0"/>
                  <a:t>		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How many minutes are there in half an hour?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Write the time shown on the clock.</a:t>
                </a:r>
              </a:p>
              <a:p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</a:t>
                </a:r>
              </a:p>
              <a:p>
                <a:r>
                  <a:rPr lang="en-GB" sz="2800" dirty="0"/>
                  <a:t>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9300936" cy="4832092"/>
              </a:xfrm>
              <a:prstGeom prst="rect">
                <a:avLst/>
              </a:prstGeom>
              <a:blipFill>
                <a:blip r:embed="rId3"/>
                <a:stretch>
                  <a:fillRect l="-1377" t="-1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4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F5BA1547-87BB-43CB-9DA1-07E7398C7E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3717166" y="2195514"/>
            <a:ext cx="355821" cy="40853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5B4EA33-A14B-4256-90FE-6A411AE8BBA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1254" t="23074" r="41600" b="33000"/>
          <a:stretch/>
        </p:blipFill>
        <p:spPr>
          <a:xfrm rot="5400000">
            <a:off x="2667476" y="1028622"/>
            <a:ext cx="383408" cy="20812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36A696-D032-4AE7-A0C2-FDD09BF9FE1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1254" t="23074" r="41600" b="33000"/>
          <a:stretch/>
        </p:blipFill>
        <p:spPr>
          <a:xfrm rot="5400000">
            <a:off x="2667476" y="1378209"/>
            <a:ext cx="383408" cy="208124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84F367F-FD44-4C7A-AFB9-30FB0E727D7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4033533" y="2195514"/>
            <a:ext cx="355821" cy="4085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CE68907-B344-49BD-B184-F8E581AFE15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4349900" y="2195514"/>
            <a:ext cx="355821" cy="40853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EFE2363-18F1-48DB-A636-ADE698F2247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4666266" y="2195514"/>
            <a:ext cx="355821" cy="408536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44FCF4F4-DC75-4AB8-8B99-AA744EDFB687}"/>
              </a:ext>
            </a:extLst>
          </p:cNvPr>
          <p:cNvSpPr/>
          <p:nvPr/>
        </p:nvSpPr>
        <p:spPr>
          <a:xfrm>
            <a:off x="2360734" y="5647002"/>
            <a:ext cx="478633" cy="47863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0742B40-04D6-48DE-A79B-1CF8BC73B8F1}"/>
              </a:ext>
            </a:extLst>
          </p:cNvPr>
          <p:cNvGrpSpPr/>
          <p:nvPr/>
        </p:nvGrpSpPr>
        <p:grpSpPr>
          <a:xfrm>
            <a:off x="6392055" y="3914735"/>
            <a:ext cx="1518615" cy="1558765"/>
            <a:chOff x="6410905" y="4302872"/>
            <a:chExt cx="1518615" cy="155876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B10F8CFA-B2EA-4250-960D-50E0FBF9FE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68E4CC51-B12C-4B9B-96F7-6E857FC6688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64913" y="5079080"/>
              <a:ext cx="477112" cy="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C56EA4D6-D17A-4B65-9C0D-5C23EDF10C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220" y="5079080"/>
              <a:ext cx="171694" cy="22813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D0AF54CD-4766-47CF-B05C-F71456598CF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3717166" y="1845927"/>
            <a:ext cx="355821" cy="40853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C8D69AE-0665-401A-8CA3-EB0B285C282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4033533" y="1845927"/>
            <a:ext cx="355821" cy="40853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5EBC1AC-EA97-485F-95DF-726B706647D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4349900" y="1845927"/>
            <a:ext cx="355821" cy="40853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3A151C5-2129-4627-A6D2-10F3862EEB3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4666266" y="1845927"/>
            <a:ext cx="355821" cy="408536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D4B9B809-F831-4DB0-B356-F8CAF1587006}"/>
              </a:ext>
            </a:extLst>
          </p:cNvPr>
          <p:cNvSpPr/>
          <p:nvPr/>
        </p:nvSpPr>
        <p:spPr>
          <a:xfrm>
            <a:off x="1741039" y="5634869"/>
            <a:ext cx="1867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g        3 kg</a:t>
            </a:r>
          </a:p>
        </p:txBody>
      </p:sp>
    </p:spTree>
    <p:extLst>
      <p:ext uri="{BB962C8B-B14F-4D97-AF65-F5344CB8AC3E}">
        <p14:creationId xmlns:p14="http://schemas.microsoft.com/office/powerpoint/2010/main" val="182469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930093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What number is represented?</a:t>
                </a:r>
              </a:p>
              <a:p>
                <a:r>
                  <a:rPr lang="en-GB" sz="2800" dirty="0"/>
                  <a:t>		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How many minutes are there in half an hour?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Write the time shown on the clock.</a:t>
                </a:r>
              </a:p>
              <a:p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</a:t>
                </a:r>
              </a:p>
              <a:p>
                <a:r>
                  <a:rPr lang="en-GB" sz="2800" dirty="0"/>
                  <a:t>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9300936" cy="4832092"/>
              </a:xfrm>
              <a:prstGeom prst="rect">
                <a:avLst/>
              </a:prstGeom>
              <a:blipFill>
                <a:blip r:embed="rId3"/>
                <a:stretch>
                  <a:fillRect l="-1377" t="-1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5622191" y="128510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4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4A761D59-67C0-43AA-AC4E-CE28501AA48A}"/>
              </a:ext>
            </a:extLst>
          </p:cNvPr>
          <p:cNvSpPr txBox="1"/>
          <p:nvPr/>
        </p:nvSpPr>
        <p:spPr>
          <a:xfrm>
            <a:off x="7830083" y="2992137"/>
            <a:ext cx="1865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30 minutes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AB616BA-599E-4917-A799-C544690E9D09}"/>
                  </a:ext>
                </a:extLst>
              </p:cNvPr>
              <p:cNvSpPr txBox="1"/>
              <p:nvPr/>
            </p:nvSpPr>
            <p:spPr>
              <a:xfrm>
                <a:off x="1793156" y="5614549"/>
                <a:ext cx="158367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AB616BA-599E-4917-A799-C544690E9D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3156" y="5614549"/>
                <a:ext cx="1583679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F5BA1547-87BB-43CB-9DA1-07E7398C7EF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3717166" y="2195514"/>
            <a:ext cx="355821" cy="40853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5B4EA33-A14B-4256-90FE-6A411AE8BBA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1254" t="23074" r="41600" b="33000"/>
          <a:stretch/>
        </p:blipFill>
        <p:spPr>
          <a:xfrm rot="5400000">
            <a:off x="2667476" y="1028622"/>
            <a:ext cx="383408" cy="20812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636A696-D032-4AE7-A0C2-FDD09BF9FE1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1254" t="23074" r="41600" b="33000"/>
          <a:stretch/>
        </p:blipFill>
        <p:spPr>
          <a:xfrm rot="5400000">
            <a:off x="2667476" y="1378209"/>
            <a:ext cx="383408" cy="208124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84F367F-FD44-4C7A-AFB9-30FB0E727D7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4033533" y="2195514"/>
            <a:ext cx="355821" cy="4085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CE68907-B344-49BD-B184-F8E581AFE15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4349900" y="2195514"/>
            <a:ext cx="355821" cy="40853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EFE2363-18F1-48DB-A636-ADE698F2247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4666266" y="2195514"/>
            <a:ext cx="355821" cy="408536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44FCF4F4-DC75-4AB8-8B99-AA744EDFB687}"/>
              </a:ext>
            </a:extLst>
          </p:cNvPr>
          <p:cNvSpPr/>
          <p:nvPr/>
        </p:nvSpPr>
        <p:spPr>
          <a:xfrm>
            <a:off x="2360734" y="5647002"/>
            <a:ext cx="478633" cy="47863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0742B40-04D6-48DE-A79B-1CF8BC73B8F1}"/>
              </a:ext>
            </a:extLst>
          </p:cNvPr>
          <p:cNvGrpSpPr/>
          <p:nvPr/>
        </p:nvGrpSpPr>
        <p:grpSpPr>
          <a:xfrm>
            <a:off x="6392055" y="3914735"/>
            <a:ext cx="1518615" cy="1558765"/>
            <a:chOff x="6410905" y="4302872"/>
            <a:chExt cx="1518615" cy="155876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B10F8CFA-B2EA-4250-960D-50E0FBF9FED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68E4CC51-B12C-4B9B-96F7-6E857FC6688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64913" y="5079080"/>
              <a:ext cx="477112" cy="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C56EA4D6-D17A-4B65-9C0D-5C23EDF10C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93220" y="5079080"/>
              <a:ext cx="171694" cy="22813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09B0BE74-0162-441D-968D-EA3672C7DEA1}"/>
              </a:ext>
            </a:extLst>
          </p:cNvPr>
          <p:cNvSpPr txBox="1"/>
          <p:nvPr/>
        </p:nvSpPr>
        <p:spPr>
          <a:xfrm>
            <a:off x="3922709" y="4397413"/>
            <a:ext cx="2496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quarter past 7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0AF54CD-4766-47CF-B05C-F71456598CF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3717166" y="1845927"/>
            <a:ext cx="355821" cy="40853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C8D69AE-0665-401A-8CA3-EB0B285C282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4033533" y="1845927"/>
            <a:ext cx="355821" cy="40853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5EBC1AC-EA97-485F-95DF-726B706647D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4349900" y="1845927"/>
            <a:ext cx="355821" cy="40853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3A151C5-2129-4627-A6D2-10F3862EEB3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4666266" y="1845927"/>
            <a:ext cx="355821" cy="40853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9102E0D-13EF-462D-8B92-79566EB877FE}"/>
              </a:ext>
            </a:extLst>
          </p:cNvPr>
          <p:cNvSpPr/>
          <p:nvPr/>
        </p:nvSpPr>
        <p:spPr>
          <a:xfrm>
            <a:off x="1741039" y="5634869"/>
            <a:ext cx="1867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g        3 kg</a:t>
            </a:r>
          </a:p>
        </p:txBody>
      </p:sp>
    </p:spTree>
    <p:extLst>
      <p:ext uri="{BB962C8B-B14F-4D97-AF65-F5344CB8AC3E}">
        <p14:creationId xmlns:p14="http://schemas.microsoft.com/office/powerpoint/2010/main" val="248933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59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How many hours are there in 1 day?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Write the time shown on the clock.</a:t>
                </a:r>
              </a:p>
              <a:p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1669" t="-1263" b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3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9">
            <a:extLst>
              <a:ext uri="{FF2B5EF4-FFF2-40B4-BE49-F238E27FC236}">
                <a16:creationId xmlns:a16="http://schemas.microsoft.com/office/drawing/2014/main" id="{7EFF0EF9-E34E-43EB-9C66-DB816949BBE9}"/>
              </a:ext>
            </a:extLst>
          </p:cNvPr>
          <p:cNvGrpSpPr/>
          <p:nvPr/>
        </p:nvGrpSpPr>
        <p:grpSpPr>
          <a:xfrm>
            <a:off x="6449863" y="3863880"/>
            <a:ext cx="1518615" cy="1558765"/>
            <a:chOff x="6410905" y="4302872"/>
            <a:chExt cx="1518615" cy="155876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8FF8F70-A487-4EE3-848A-453A91E04D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166CB6F1-8CB4-41B2-A249-72C9BE36268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697882" y="5079080"/>
              <a:ext cx="467032" cy="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3ADC4824-9D68-4DAF-A678-C3EC7D8D0387}"/>
                </a:ext>
              </a:extLst>
            </p:cNvPr>
            <p:cNvCxnSpPr>
              <a:cxnSpLocks/>
            </p:cNvCxnSpPr>
            <p:nvPr/>
          </p:nvCxnSpPr>
          <p:spPr>
            <a:xfrm>
              <a:off x="7164914" y="5079080"/>
              <a:ext cx="199718" cy="24722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1CA1E229-397A-4C3F-88F4-25BCA44C025C}"/>
              </a:ext>
            </a:extLst>
          </p:cNvPr>
          <p:cNvSpPr/>
          <p:nvPr/>
        </p:nvSpPr>
        <p:spPr>
          <a:xfrm>
            <a:off x="2643372" y="1288838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3E6060B-113B-4732-A9EB-F24B81C77F19}"/>
              </a:ext>
            </a:extLst>
          </p:cNvPr>
          <p:cNvSpPr/>
          <p:nvPr/>
        </p:nvSpPr>
        <p:spPr>
          <a:xfrm>
            <a:off x="3002998" y="5567344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328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59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How many hours are there in 1 day?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Write the time shown on the clock.</a:t>
                </a:r>
              </a:p>
              <a:p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1669" t="-1263" b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2643372" y="1287204"/>
            <a:ext cx="1073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3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8AB616BA-599E-4917-A799-C544690E9D09}"/>
              </a:ext>
            </a:extLst>
          </p:cNvPr>
          <p:cNvSpPr txBox="1"/>
          <p:nvPr/>
        </p:nvSpPr>
        <p:spPr>
          <a:xfrm>
            <a:off x="3002998" y="5567348"/>
            <a:ext cx="1073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20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85B6464-FD65-4566-A8C4-4C2E4065E56F}"/>
              </a:ext>
            </a:extLst>
          </p:cNvPr>
          <p:cNvSpPr txBox="1"/>
          <p:nvPr/>
        </p:nvSpPr>
        <p:spPr>
          <a:xfrm>
            <a:off x="6636124" y="2566968"/>
            <a:ext cx="2598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24 hours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EFF0EF9-E34E-43EB-9C66-DB816949BBE9}"/>
              </a:ext>
            </a:extLst>
          </p:cNvPr>
          <p:cNvGrpSpPr/>
          <p:nvPr/>
        </p:nvGrpSpPr>
        <p:grpSpPr>
          <a:xfrm>
            <a:off x="6449863" y="3863880"/>
            <a:ext cx="1518615" cy="1558765"/>
            <a:chOff x="6410905" y="4302872"/>
            <a:chExt cx="1518615" cy="155876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8FF8F70-A487-4EE3-848A-453A91E04D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166CB6F1-8CB4-41B2-A249-72C9BE36268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697882" y="5079080"/>
              <a:ext cx="467032" cy="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3ADC4824-9D68-4DAF-A678-C3EC7D8D0387}"/>
                </a:ext>
              </a:extLst>
            </p:cNvPr>
            <p:cNvCxnSpPr>
              <a:cxnSpLocks/>
            </p:cNvCxnSpPr>
            <p:nvPr/>
          </p:nvCxnSpPr>
          <p:spPr>
            <a:xfrm>
              <a:off x="7164914" y="5079080"/>
              <a:ext cx="199718" cy="24722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728D8BC-8961-4C78-A004-998F0B2840BE}"/>
              </a:ext>
            </a:extLst>
          </p:cNvPr>
          <p:cNvSpPr txBox="1"/>
          <p:nvPr/>
        </p:nvSpPr>
        <p:spPr>
          <a:xfrm>
            <a:off x="4436505" y="4502090"/>
            <a:ext cx="2279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quarter to 5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CA1E229-397A-4C3F-88F4-25BCA44C025C}"/>
              </a:ext>
            </a:extLst>
          </p:cNvPr>
          <p:cNvSpPr/>
          <p:nvPr/>
        </p:nvSpPr>
        <p:spPr>
          <a:xfrm>
            <a:off x="2643372" y="1288838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3E6060B-113B-4732-A9EB-F24B81C77F19}"/>
              </a:ext>
            </a:extLst>
          </p:cNvPr>
          <p:cNvSpPr/>
          <p:nvPr/>
        </p:nvSpPr>
        <p:spPr>
          <a:xfrm>
            <a:off x="3002998" y="5567344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79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7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914640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What number is the arrow pointing to?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2)		How many days are there in 1 week?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Write the time shown on the clock.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4)		Double 7 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6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94ED077-0121-4ABE-ABBE-22C2C7508A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690851"/>
              </p:ext>
            </p:extLst>
          </p:nvPr>
        </p:nvGraphicFramePr>
        <p:xfrm>
          <a:off x="1829035" y="2327326"/>
          <a:ext cx="5156200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562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E125B31-7301-430B-91AC-E6BA92F9DD79}"/>
              </a:ext>
            </a:extLst>
          </p:cNvPr>
          <p:cNvSpPr txBox="1"/>
          <p:nvPr/>
        </p:nvSpPr>
        <p:spPr>
          <a:xfrm>
            <a:off x="1693165" y="2461694"/>
            <a:ext cx="257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</a:t>
            </a:r>
            <a:endParaRPr lang="en-GB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FDF7CFA-D30F-4794-A84D-316CB087690D}"/>
              </a:ext>
            </a:extLst>
          </p:cNvPr>
          <p:cNvSpPr txBox="1"/>
          <p:nvPr/>
        </p:nvSpPr>
        <p:spPr>
          <a:xfrm>
            <a:off x="6735393" y="2461694"/>
            <a:ext cx="566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50</a:t>
            </a:r>
            <a:endParaRPr lang="en-GB" sz="2400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C9A0EF2-1B10-428B-A952-DC3A145232E2}"/>
              </a:ext>
            </a:extLst>
          </p:cNvPr>
          <p:cNvGrpSpPr/>
          <p:nvPr/>
        </p:nvGrpSpPr>
        <p:grpSpPr>
          <a:xfrm>
            <a:off x="6522649" y="4346994"/>
            <a:ext cx="1518615" cy="1558765"/>
            <a:chOff x="6410905" y="4302872"/>
            <a:chExt cx="1518615" cy="155876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4504D2D-1F62-410C-BA3B-89514F6C8B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DBC07D24-F377-49A2-A081-F7CFBF7905DB}"/>
                </a:ext>
              </a:extLst>
            </p:cNvPr>
            <p:cNvCxnSpPr>
              <a:cxnSpLocks/>
            </p:cNvCxnSpPr>
            <p:nvPr/>
          </p:nvCxnSpPr>
          <p:spPr>
            <a:xfrm>
              <a:off x="7164914" y="5079082"/>
              <a:ext cx="0" cy="4415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7497567C-E1EC-43AB-9277-FFB546CE6E8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944373" y="4864853"/>
              <a:ext cx="220542" cy="21422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5AE6B9A-C1CF-4FBD-991B-9C83E4276035}"/>
              </a:ext>
            </a:extLst>
          </p:cNvPr>
          <p:cNvCxnSpPr>
            <a:cxnSpLocks/>
          </p:cNvCxnSpPr>
          <p:nvPr/>
        </p:nvCxnSpPr>
        <p:spPr>
          <a:xfrm>
            <a:off x="3368841" y="1838425"/>
            <a:ext cx="0" cy="42152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7810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914640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What number is the arrow pointing to?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2)		How many days are there in 1 week?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Write the time shown on the clock.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4)		Double 7 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3115182" y="246169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15</a:t>
            </a:r>
            <a:endParaRPr lang="en-GB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6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8AB616BA-599E-4917-A799-C544690E9D09}"/>
              </a:ext>
            </a:extLst>
          </p:cNvPr>
          <p:cNvSpPr txBox="1"/>
          <p:nvPr/>
        </p:nvSpPr>
        <p:spPr>
          <a:xfrm>
            <a:off x="2832135" y="554281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14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94ED077-0121-4ABE-ABBE-22C2C7508AF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29035" y="2327326"/>
          <a:ext cx="5156200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562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E125B31-7301-430B-91AC-E6BA92F9DD79}"/>
              </a:ext>
            </a:extLst>
          </p:cNvPr>
          <p:cNvSpPr txBox="1"/>
          <p:nvPr/>
        </p:nvSpPr>
        <p:spPr>
          <a:xfrm>
            <a:off x="1693165" y="2461694"/>
            <a:ext cx="257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</a:t>
            </a:r>
            <a:endParaRPr lang="en-GB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FDF7CFA-D30F-4794-A84D-316CB087690D}"/>
              </a:ext>
            </a:extLst>
          </p:cNvPr>
          <p:cNvSpPr txBox="1"/>
          <p:nvPr/>
        </p:nvSpPr>
        <p:spPr>
          <a:xfrm>
            <a:off x="6735393" y="2461694"/>
            <a:ext cx="566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50</a:t>
            </a:r>
            <a:endParaRPr lang="en-GB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C548FFF-A925-4072-9718-7DD6AABD2210}"/>
              </a:ext>
            </a:extLst>
          </p:cNvPr>
          <p:cNvSpPr txBox="1"/>
          <p:nvPr/>
        </p:nvSpPr>
        <p:spPr>
          <a:xfrm>
            <a:off x="6811215" y="298454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7 days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C9A0EF2-1B10-428B-A952-DC3A145232E2}"/>
              </a:ext>
            </a:extLst>
          </p:cNvPr>
          <p:cNvGrpSpPr/>
          <p:nvPr/>
        </p:nvGrpSpPr>
        <p:grpSpPr>
          <a:xfrm>
            <a:off x="6522649" y="4346994"/>
            <a:ext cx="1518615" cy="1558765"/>
            <a:chOff x="6410905" y="4302872"/>
            <a:chExt cx="1518615" cy="155876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4504D2D-1F62-410C-BA3B-89514F6C8B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DBC07D24-F377-49A2-A081-F7CFBF7905DB}"/>
                </a:ext>
              </a:extLst>
            </p:cNvPr>
            <p:cNvCxnSpPr>
              <a:cxnSpLocks/>
            </p:cNvCxnSpPr>
            <p:nvPr/>
          </p:nvCxnSpPr>
          <p:spPr>
            <a:xfrm>
              <a:off x="7164914" y="5079082"/>
              <a:ext cx="0" cy="4415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7497567C-E1EC-43AB-9277-FFB546CE6E8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944373" y="4864853"/>
              <a:ext cx="220542" cy="21422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38E981F-06CE-4549-B197-943CFD079B0B}"/>
              </a:ext>
            </a:extLst>
          </p:cNvPr>
          <p:cNvSpPr txBox="1"/>
          <p:nvPr/>
        </p:nvSpPr>
        <p:spPr>
          <a:xfrm>
            <a:off x="4379526" y="4712471"/>
            <a:ext cx="2279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half past 10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5AE6B9A-C1CF-4FBD-991B-9C83E4276035}"/>
              </a:ext>
            </a:extLst>
          </p:cNvPr>
          <p:cNvCxnSpPr>
            <a:cxnSpLocks/>
          </p:cNvCxnSpPr>
          <p:nvPr/>
        </p:nvCxnSpPr>
        <p:spPr>
          <a:xfrm>
            <a:off x="3368841" y="1838425"/>
            <a:ext cx="0" cy="42152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401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9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839563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How many balloons are there?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How many minutes are in a quarter of an hour?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r>
                  <a:rPr lang="en-GB" sz="2800" dirty="0"/>
                  <a:t>3)		Write the time shown on the clock.</a:t>
                </a:r>
              </a:p>
              <a:p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</a:t>
                </a:r>
              </a:p>
              <a:p>
                <a:r>
                  <a:rPr lang="en-GB" sz="2800" dirty="0"/>
                  <a:t>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8395636" cy="4832092"/>
              </a:xfrm>
              <a:prstGeom prst="rect">
                <a:avLst/>
              </a:prstGeom>
              <a:blipFill>
                <a:blip r:embed="rId3"/>
                <a:stretch>
                  <a:fillRect l="-1525" t="-1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7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AA322258-D293-45EF-BC71-600E5A7B99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0140" y="1741732"/>
            <a:ext cx="444216" cy="6888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CC28D67-0A6A-4FDD-A24A-48278816E6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1006" y="1741732"/>
            <a:ext cx="444216" cy="6888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AE6A45-D401-4BAA-9220-610DB25E41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1872" y="1741732"/>
            <a:ext cx="444216" cy="6888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C53A541-2F3A-4415-8DEF-44D64024A0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2738" y="1741732"/>
            <a:ext cx="444216" cy="6888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18CBF8-5CBF-4FDB-8F1C-F6B53CD05A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3604" y="1741732"/>
            <a:ext cx="444216" cy="6888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DE3191C-5771-4331-833B-5919A1825C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4470" y="1741732"/>
            <a:ext cx="444216" cy="6888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0EAE9DB-5316-4D15-BEDA-BCFE308855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5339" y="1741732"/>
            <a:ext cx="444216" cy="688828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0751A031-0B12-4514-8613-6766C96EF71F}"/>
              </a:ext>
            </a:extLst>
          </p:cNvPr>
          <p:cNvSpPr/>
          <p:nvPr/>
        </p:nvSpPr>
        <p:spPr>
          <a:xfrm>
            <a:off x="2952373" y="5756508"/>
            <a:ext cx="478633" cy="47863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55F287F-AB58-43E9-A300-5522E30059E3}"/>
              </a:ext>
            </a:extLst>
          </p:cNvPr>
          <p:cNvGrpSpPr/>
          <p:nvPr/>
        </p:nvGrpSpPr>
        <p:grpSpPr>
          <a:xfrm>
            <a:off x="6504220" y="3920211"/>
            <a:ext cx="1518615" cy="1558765"/>
            <a:chOff x="6410905" y="4302872"/>
            <a:chExt cx="1518615" cy="155876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E38422B-F230-4283-A24D-8887DC1DF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117E5928-A959-4A56-B470-CDCEEBF11258}"/>
                </a:ext>
              </a:extLst>
            </p:cNvPr>
            <p:cNvCxnSpPr>
              <a:cxnSpLocks/>
            </p:cNvCxnSpPr>
            <p:nvPr/>
          </p:nvCxnSpPr>
          <p:spPr>
            <a:xfrm>
              <a:off x="7164914" y="5079082"/>
              <a:ext cx="408014" cy="25642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395202BE-1936-457F-A86C-C8CA6D15AA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64914" y="4812284"/>
              <a:ext cx="220210" cy="26679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996256F-A44B-48AD-A20E-569936ED6B83}"/>
              </a:ext>
            </a:extLst>
          </p:cNvPr>
          <p:cNvSpPr/>
          <p:nvPr/>
        </p:nvSpPr>
        <p:spPr>
          <a:xfrm>
            <a:off x="1192925" y="5707824"/>
            <a:ext cx="4352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One metre 	     1 centimetre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1169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839563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How many balloons are there?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How many minutes are in a quarter of an hour?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r>
                  <a:rPr lang="en-GB" sz="2800" dirty="0"/>
                  <a:t>3)		Write the time shown on the clock.</a:t>
                </a:r>
              </a:p>
              <a:p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</a:t>
                </a:r>
              </a:p>
              <a:p>
                <a:r>
                  <a:rPr lang="en-GB" sz="2800" dirty="0"/>
                  <a:t>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8395636" cy="4832092"/>
              </a:xfrm>
              <a:prstGeom prst="rect">
                <a:avLst/>
              </a:prstGeom>
              <a:blipFill>
                <a:blip r:embed="rId3"/>
                <a:stretch>
                  <a:fillRect l="-1525" t="-1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6874448" y="1948870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700</a:t>
            </a:r>
          </a:p>
          <a:p>
            <a:pPr algn="l"/>
            <a:endParaRPr lang="en-GB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7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AA322258-D293-45EF-BC71-600E5A7B99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0140" y="1741732"/>
            <a:ext cx="444216" cy="6888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CC28D67-0A6A-4FDD-A24A-48278816E6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1006" y="1741732"/>
            <a:ext cx="444216" cy="6888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AE6A45-D401-4BAA-9220-610DB25E41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1872" y="1741732"/>
            <a:ext cx="444216" cy="6888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C53A541-2F3A-4415-8DEF-44D64024A0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2738" y="1741732"/>
            <a:ext cx="444216" cy="6888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18CBF8-5CBF-4FDB-8F1C-F6B53CD05A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3604" y="1741732"/>
            <a:ext cx="444216" cy="6888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DE3191C-5771-4331-833B-5919A1825C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4470" y="1741732"/>
            <a:ext cx="444216" cy="6888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0EAE9DB-5316-4D15-BEDA-BCFE308855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5339" y="1741732"/>
            <a:ext cx="444216" cy="6888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CE212D9-AC43-4123-A2EC-95C622F5AB75}"/>
                  </a:ext>
                </a:extLst>
              </p:cNvPr>
              <p:cNvSpPr txBox="1"/>
              <p:nvPr/>
            </p:nvSpPr>
            <p:spPr>
              <a:xfrm>
                <a:off x="2428193" y="5710763"/>
                <a:ext cx="158367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CE212D9-AC43-4123-A2EC-95C622F5AB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8193" y="5710763"/>
                <a:ext cx="1583679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>
            <a:extLst>
              <a:ext uri="{FF2B5EF4-FFF2-40B4-BE49-F238E27FC236}">
                <a16:creationId xmlns:a16="http://schemas.microsoft.com/office/drawing/2014/main" id="{0751A031-0B12-4514-8613-6766C96EF71F}"/>
              </a:ext>
            </a:extLst>
          </p:cNvPr>
          <p:cNvSpPr/>
          <p:nvPr/>
        </p:nvSpPr>
        <p:spPr>
          <a:xfrm>
            <a:off x="2952373" y="5756508"/>
            <a:ext cx="478633" cy="47863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ECCE3B1-91DC-4FF4-A51C-5FDCECFD7108}"/>
              </a:ext>
            </a:extLst>
          </p:cNvPr>
          <p:cNvSpPr txBox="1"/>
          <p:nvPr/>
        </p:nvSpPr>
        <p:spPr>
          <a:xfrm>
            <a:off x="6968784" y="2966736"/>
            <a:ext cx="2108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15 minutes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55F287F-AB58-43E9-A300-5522E30059E3}"/>
              </a:ext>
            </a:extLst>
          </p:cNvPr>
          <p:cNvGrpSpPr/>
          <p:nvPr/>
        </p:nvGrpSpPr>
        <p:grpSpPr>
          <a:xfrm>
            <a:off x="6504220" y="3920211"/>
            <a:ext cx="1518615" cy="1558765"/>
            <a:chOff x="6410905" y="4302872"/>
            <a:chExt cx="1518615" cy="155876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E38422B-F230-4283-A24D-8887DC1DF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117E5928-A959-4A56-B470-CDCEEBF11258}"/>
                </a:ext>
              </a:extLst>
            </p:cNvPr>
            <p:cNvCxnSpPr>
              <a:cxnSpLocks/>
            </p:cNvCxnSpPr>
            <p:nvPr/>
          </p:nvCxnSpPr>
          <p:spPr>
            <a:xfrm>
              <a:off x="7164914" y="5079082"/>
              <a:ext cx="408014" cy="25642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395202BE-1936-457F-A86C-C8CA6D15AA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64914" y="4812284"/>
              <a:ext cx="220210" cy="26679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C9A8600D-2CEC-4EAB-AA18-EA7E571A7958}"/>
              </a:ext>
            </a:extLst>
          </p:cNvPr>
          <p:cNvSpPr txBox="1"/>
          <p:nvPr/>
        </p:nvSpPr>
        <p:spPr>
          <a:xfrm>
            <a:off x="4456088" y="4464436"/>
            <a:ext cx="2279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20 past 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996256F-A44B-48AD-A20E-569936ED6B83}"/>
              </a:ext>
            </a:extLst>
          </p:cNvPr>
          <p:cNvSpPr/>
          <p:nvPr/>
        </p:nvSpPr>
        <p:spPr>
          <a:xfrm>
            <a:off x="1192925" y="5707824"/>
            <a:ext cx="43527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One metre 	     1 centimetre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83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2" grpId="0"/>
      <p:bldP spid="24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220161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What number is represented?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What is the value of the ones digit in 96?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</a:t>
                </a:r>
              </a:p>
              <a:p>
                <a:r>
                  <a:rPr lang="en-GB" sz="2800" dirty="0"/>
                  <a:t>		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r>
                  <a:rPr lang="en-GB" sz="2800" dirty="0"/>
                  <a:t>4)		What is the temperature?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220161" cy="4832092"/>
              </a:xfrm>
              <a:prstGeom prst="rect">
                <a:avLst/>
              </a:prstGeom>
              <a:blipFill>
                <a:blip r:embed="rId3"/>
                <a:stretch>
                  <a:fillRect l="-1483" t="-1263" b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10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9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2DAF1AAC-BA8F-494A-9FBF-CD724A79979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2339448" y="1768440"/>
            <a:ext cx="848825" cy="8883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1300C56-FED2-4A66-839F-CF7FAF61FAC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39065" y="1816784"/>
            <a:ext cx="202198" cy="2321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84F81D7-A3E0-4BE3-8CB2-78C71F544B8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138834" y="1738763"/>
            <a:ext cx="333543" cy="94059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9D2950B-5C9C-401D-A286-9EA762EF08F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3221674" y="1768440"/>
            <a:ext cx="848825" cy="8883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A7F0BFF-CCF3-4FCE-A6C9-098388A958B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08" t="28591" r="18639" b="28089"/>
          <a:stretch/>
        </p:blipFill>
        <p:spPr>
          <a:xfrm>
            <a:off x="1457223" y="1768440"/>
            <a:ext cx="848825" cy="88830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8762DA6-88EB-4D2A-A297-7CBA7127968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438077" y="1738763"/>
            <a:ext cx="333543" cy="94059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07CCF2D-9FAF-4571-9CA1-1F660018B2B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4737320" y="1738763"/>
            <a:ext cx="333543" cy="9405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3943C76-FA1E-4938-B2F5-69E2E17F6EA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036564" y="1738763"/>
            <a:ext cx="333543" cy="94059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1EF56A8-754E-4C8B-A6B5-C4C28F12E0C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39065" y="2007971"/>
            <a:ext cx="202198" cy="23215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645B1F3-65C5-4388-9317-E511164D279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39065" y="2199158"/>
            <a:ext cx="202198" cy="23215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331093D-4354-4A2D-AB40-7291F007B7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39065" y="2390345"/>
            <a:ext cx="202198" cy="23215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35407D5-7653-4C28-8D19-809CEACFBDB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00254" y="1814530"/>
            <a:ext cx="202198" cy="23215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2B20E99-2627-4251-B72E-29C2596A04A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00254" y="2005717"/>
            <a:ext cx="202198" cy="23215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AC94DFF-93D6-4EB0-A629-0489DF63118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00254" y="2196904"/>
            <a:ext cx="202198" cy="23215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3B5E146-8C3A-4C48-9CE3-ECED526A880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00254" y="2388091"/>
            <a:ext cx="202198" cy="23215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0592ABD-B531-48DB-9AFD-1746E05756E7}"/>
              </a:ext>
            </a:extLst>
          </p:cNvPr>
          <p:cNvGrpSpPr/>
          <p:nvPr/>
        </p:nvGrpSpPr>
        <p:grpSpPr>
          <a:xfrm rot="16200000">
            <a:off x="6659750" y="4010631"/>
            <a:ext cx="3850057" cy="1124039"/>
            <a:chOff x="1636334" y="5204812"/>
            <a:chExt cx="5904849" cy="1723950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FE8B8BFE-3A24-4E11-9600-3255998ECE2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6334" y="5204812"/>
              <a:ext cx="5904849" cy="930572"/>
            </a:xfrm>
            <a:prstGeom prst="rect">
              <a:avLst/>
            </a:prstGeom>
          </p:spPr>
        </p:pic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F81FF50-1C27-4DF7-A7C7-02504D3EF7D9}"/>
                </a:ext>
              </a:extLst>
            </p:cNvPr>
            <p:cNvSpPr/>
            <p:nvPr/>
          </p:nvSpPr>
          <p:spPr>
            <a:xfrm rot="5400000">
              <a:off x="3378680" y="4540683"/>
              <a:ext cx="410187" cy="2244989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36A93DD6-A7E2-4F6E-B0A2-45C3F28866B8}"/>
                </a:ext>
              </a:extLst>
            </p:cNvPr>
            <p:cNvSpPr/>
            <p:nvPr/>
          </p:nvSpPr>
          <p:spPr>
            <a:xfrm rot="16200000">
              <a:off x="1670104" y="5249549"/>
              <a:ext cx="855430" cy="840181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C2C95874-162F-45F2-9ACD-4ABA09D8509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97119" y="5691315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8332305C-C4C3-4B7A-A4B7-D96F0473B0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02131" y="5670098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2B7FBD10-50D6-42D3-A067-C0ABD397C2F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54196" y="5705659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A619CC5C-961B-4144-96DE-ECA1A407FA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39080" y="568497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613CECA7-33E7-4EC1-BCF8-1C435B14B06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84643" y="5677216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2177B718-AA73-4689-B420-4EDEADC643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99624" y="5735249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85A23853-B14A-4AD7-BB1D-19255B007A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52947" y="5735249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18E1C05F-E901-4877-8151-1EB35548BE4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06270" y="5735249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8CCCA1A5-714E-45F3-9BA8-95605B14C0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59593" y="5735249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B1199659-D506-4B38-811E-75F1ACAB96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12915" y="5727306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Rectangle 64">
                  <a:extLst>
                    <a:ext uri="{FF2B5EF4-FFF2-40B4-BE49-F238E27FC236}">
                      <a16:creationId xmlns:a16="http://schemas.microsoft.com/office/drawing/2014/main" id="{976B5A72-D6A4-411A-8702-44309D03D53E}"/>
                    </a:ext>
                  </a:extLst>
                </p:cNvPr>
                <p:cNvSpPr/>
                <p:nvPr/>
              </p:nvSpPr>
              <p:spPr>
                <a:xfrm rot="5400000">
                  <a:off x="2180127" y="6050567"/>
                  <a:ext cx="981067" cy="775323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5" name="Rectangle 64">
                  <a:extLst>
                    <a:ext uri="{FF2B5EF4-FFF2-40B4-BE49-F238E27FC236}">
                      <a16:creationId xmlns:a16="http://schemas.microsoft.com/office/drawing/2014/main" id="{976B5A72-D6A4-411A-8702-44309D03D53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2180127" y="6050567"/>
                  <a:ext cx="981067" cy="775323"/>
                </a:xfrm>
                <a:prstGeom prst="rect">
                  <a:avLst/>
                </a:prstGeom>
                <a:blipFill>
                  <a:blip r:embed="rId10"/>
                  <a:stretch>
                    <a:fillRect l="-2885" r="-2885" b="-2048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Rectangle 65">
                  <a:extLst>
                    <a:ext uri="{FF2B5EF4-FFF2-40B4-BE49-F238E27FC236}">
                      <a16:creationId xmlns:a16="http://schemas.microsoft.com/office/drawing/2014/main" id="{835A8518-5B40-453B-B7DC-EF65F5E8EA2A}"/>
                    </a:ext>
                  </a:extLst>
                </p:cNvPr>
                <p:cNvSpPr/>
                <p:nvPr/>
              </p:nvSpPr>
              <p:spPr>
                <a:xfrm rot="5400000">
                  <a:off x="3263060" y="6092134"/>
                  <a:ext cx="676787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10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6" name="Rectangle 65">
                  <a:extLst>
                    <a:ext uri="{FF2B5EF4-FFF2-40B4-BE49-F238E27FC236}">
                      <a16:creationId xmlns:a16="http://schemas.microsoft.com/office/drawing/2014/main" id="{835A8518-5B40-453B-B7DC-EF65F5E8EA2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3263060" y="6092134"/>
                  <a:ext cx="676787" cy="505523"/>
                </a:xfrm>
                <a:prstGeom prst="rect">
                  <a:avLst/>
                </a:prstGeom>
                <a:blipFill>
                  <a:blip r:embed="rId11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CCF03C8C-C8D9-404F-A70F-511E4B64CDA1}"/>
                    </a:ext>
                  </a:extLst>
                </p:cNvPr>
                <p:cNvSpPr/>
                <p:nvPr/>
              </p:nvSpPr>
              <p:spPr>
                <a:xfrm rot="5400000">
                  <a:off x="4117341" y="6092150"/>
                  <a:ext cx="676793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20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CCF03C8C-C8D9-404F-A70F-511E4B64CDA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4117341" y="6092150"/>
                  <a:ext cx="676793" cy="505523"/>
                </a:xfrm>
                <a:prstGeom prst="rect">
                  <a:avLst/>
                </a:prstGeom>
                <a:blipFill>
                  <a:blip r:embed="rId12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Rectangle 67">
                  <a:extLst>
                    <a:ext uri="{FF2B5EF4-FFF2-40B4-BE49-F238E27FC236}">
                      <a16:creationId xmlns:a16="http://schemas.microsoft.com/office/drawing/2014/main" id="{AD7C32FB-617E-4AD1-A679-906223684011}"/>
                    </a:ext>
                  </a:extLst>
                </p:cNvPr>
                <p:cNvSpPr/>
                <p:nvPr/>
              </p:nvSpPr>
              <p:spPr>
                <a:xfrm rot="5400000">
                  <a:off x="5003369" y="6092164"/>
                  <a:ext cx="676787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30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8" name="Rectangle 67">
                  <a:extLst>
                    <a:ext uri="{FF2B5EF4-FFF2-40B4-BE49-F238E27FC236}">
                      <a16:creationId xmlns:a16="http://schemas.microsoft.com/office/drawing/2014/main" id="{AD7C32FB-617E-4AD1-A679-90622368401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5003369" y="6092164"/>
                  <a:ext cx="676787" cy="505523"/>
                </a:xfrm>
                <a:prstGeom prst="rect">
                  <a:avLst/>
                </a:prstGeom>
                <a:blipFill>
                  <a:blip r:embed="rId13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9" name="Rectangle 68">
                  <a:extLst>
                    <a:ext uri="{FF2B5EF4-FFF2-40B4-BE49-F238E27FC236}">
                      <a16:creationId xmlns:a16="http://schemas.microsoft.com/office/drawing/2014/main" id="{903E3A46-F2B4-43BC-B189-0D827E01F59A}"/>
                    </a:ext>
                  </a:extLst>
                </p:cNvPr>
                <p:cNvSpPr/>
                <p:nvPr/>
              </p:nvSpPr>
              <p:spPr>
                <a:xfrm rot="5400000">
                  <a:off x="5851295" y="6092156"/>
                  <a:ext cx="676793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40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9" name="Rectangle 68">
                  <a:extLst>
                    <a:ext uri="{FF2B5EF4-FFF2-40B4-BE49-F238E27FC236}">
                      <a16:creationId xmlns:a16="http://schemas.microsoft.com/office/drawing/2014/main" id="{903E3A46-F2B4-43BC-B189-0D827E01F59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5851295" y="6092156"/>
                  <a:ext cx="676793" cy="505523"/>
                </a:xfrm>
                <a:prstGeom prst="rect">
                  <a:avLst/>
                </a:prstGeom>
                <a:blipFill>
                  <a:blip r:embed="rId14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0" name="Rectangle 69">
                  <a:extLst>
                    <a:ext uri="{FF2B5EF4-FFF2-40B4-BE49-F238E27FC236}">
                      <a16:creationId xmlns:a16="http://schemas.microsoft.com/office/drawing/2014/main" id="{3220C806-303B-4BE3-AE8B-85DC3A33723F}"/>
                    </a:ext>
                  </a:extLst>
                </p:cNvPr>
                <p:cNvSpPr/>
                <p:nvPr/>
              </p:nvSpPr>
              <p:spPr>
                <a:xfrm rot="5400000">
                  <a:off x="6711930" y="6092145"/>
                  <a:ext cx="676787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50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70" name="Rectangle 69">
                  <a:extLst>
                    <a:ext uri="{FF2B5EF4-FFF2-40B4-BE49-F238E27FC236}">
                      <a16:creationId xmlns:a16="http://schemas.microsoft.com/office/drawing/2014/main" id="{3220C806-303B-4BE3-AE8B-85DC3A33723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6711930" y="6092145"/>
                  <a:ext cx="676787" cy="505523"/>
                </a:xfrm>
                <a:prstGeom prst="rect">
                  <a:avLst/>
                </a:prstGeom>
                <a:blipFill>
                  <a:blip r:embed="rId15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4B753170-AFD2-4108-BB1D-682C9002C4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41187" y="5677216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C3D41EEC-BF92-4E59-9E4A-0D9CE83CC02F}"/>
              </a:ext>
            </a:extLst>
          </p:cNvPr>
          <p:cNvSpPr txBox="1"/>
          <p:nvPr/>
        </p:nvSpPr>
        <p:spPr>
          <a:xfrm>
            <a:off x="1183582" y="4513833"/>
            <a:ext cx="5452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1 hour 8 minutes		70 minutes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780B2CC-BC52-4425-9045-57F9F804A17B}"/>
              </a:ext>
            </a:extLst>
          </p:cNvPr>
          <p:cNvSpPr/>
          <p:nvPr/>
        </p:nvSpPr>
        <p:spPr>
          <a:xfrm>
            <a:off x="3856383" y="4494886"/>
            <a:ext cx="542167" cy="54216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569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220161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What number is represented?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What is the value of the ones digit in 96?</a:t>
                </a:r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compare.</a:t>
                </a:r>
              </a:p>
              <a:p>
                <a:r>
                  <a:rPr lang="en-GB" sz="2800" dirty="0"/>
                  <a:t>		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r>
                  <a:rPr lang="en-GB" sz="2800" dirty="0"/>
                  <a:t>4)		What is the temperature?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220161" cy="4832092"/>
              </a:xfrm>
              <a:prstGeom prst="rect">
                <a:avLst/>
              </a:prstGeom>
              <a:blipFill>
                <a:blip r:embed="rId3"/>
                <a:stretch>
                  <a:fillRect l="-1483" t="-1263" b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5882091" y="128510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348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10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9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BAAFB756-E1F4-4E7D-A4AB-943B3EF25104}"/>
              </a:ext>
            </a:extLst>
          </p:cNvPr>
          <p:cNvSpPr txBox="1"/>
          <p:nvPr/>
        </p:nvSpPr>
        <p:spPr>
          <a:xfrm>
            <a:off x="6694266" y="342900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AB616BA-599E-4917-A799-C544690E9D09}"/>
                  </a:ext>
                </a:extLst>
              </p:cNvPr>
              <p:cNvSpPr txBox="1"/>
              <p:nvPr/>
            </p:nvSpPr>
            <p:spPr>
              <a:xfrm>
                <a:off x="3825185" y="4499343"/>
                <a:ext cx="5733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AB616BA-599E-4917-A799-C544690E9D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5185" y="4499343"/>
                <a:ext cx="573365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2DAF1AAC-BA8F-494A-9FBF-CD724A79979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339448" y="1768440"/>
            <a:ext cx="848825" cy="8883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1300C56-FED2-4A66-839F-CF7FAF61FAC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439065" y="1816784"/>
            <a:ext cx="202198" cy="2321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84F81D7-A3E0-4BE3-8CB2-78C71F544B8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138834" y="1738763"/>
            <a:ext cx="333543" cy="94059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9D2950B-5C9C-401D-A286-9EA762EF08F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221674" y="1768440"/>
            <a:ext cx="848825" cy="8883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A7F0BFF-CCF3-4FCE-A6C9-098388A958B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1457223" y="1768440"/>
            <a:ext cx="848825" cy="88830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8762DA6-88EB-4D2A-A297-7CBA7127968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438077" y="1738763"/>
            <a:ext cx="333543" cy="94059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07CCF2D-9FAF-4571-9CA1-1F660018B2B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737320" y="1738763"/>
            <a:ext cx="333543" cy="9405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3943C76-FA1E-4938-B2F5-69E2E17F6EA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036564" y="1738763"/>
            <a:ext cx="333543" cy="94059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1EF56A8-754E-4C8B-A6B5-C4C28F12E0C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439065" y="2007971"/>
            <a:ext cx="202198" cy="23215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645B1F3-65C5-4388-9317-E511164D279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439065" y="2199158"/>
            <a:ext cx="202198" cy="23215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331093D-4354-4A2D-AB40-7291F007B79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439065" y="2390345"/>
            <a:ext cx="202198" cy="23215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35407D5-7653-4C28-8D19-809CEACFBD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700254" y="1814530"/>
            <a:ext cx="202198" cy="23215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2B20E99-2627-4251-B72E-29C2596A04A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700254" y="2005717"/>
            <a:ext cx="202198" cy="23215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AC94DFF-93D6-4EB0-A629-0489DF63118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700254" y="2196904"/>
            <a:ext cx="202198" cy="23215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3B5E146-8C3A-4C48-9CE3-ECED526A880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700254" y="2388091"/>
            <a:ext cx="202198" cy="232153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2437D9F1-7F18-42F6-8640-C666AFD44832}"/>
              </a:ext>
            </a:extLst>
          </p:cNvPr>
          <p:cNvSpPr txBox="1"/>
          <p:nvPr/>
        </p:nvSpPr>
        <p:spPr>
          <a:xfrm>
            <a:off x="5439065" y="554729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25 °C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0592ABD-B531-48DB-9AFD-1746E05756E7}"/>
              </a:ext>
            </a:extLst>
          </p:cNvPr>
          <p:cNvGrpSpPr/>
          <p:nvPr/>
        </p:nvGrpSpPr>
        <p:grpSpPr>
          <a:xfrm rot="16200000">
            <a:off x="6659750" y="4010631"/>
            <a:ext cx="3850057" cy="1124039"/>
            <a:chOff x="1636334" y="5204812"/>
            <a:chExt cx="5904849" cy="1723950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FE8B8BFE-3A24-4E11-9600-3255998ECE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6334" y="5204812"/>
              <a:ext cx="5904849" cy="930572"/>
            </a:xfrm>
            <a:prstGeom prst="rect">
              <a:avLst/>
            </a:prstGeom>
          </p:spPr>
        </p:pic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F81FF50-1C27-4DF7-A7C7-02504D3EF7D9}"/>
                </a:ext>
              </a:extLst>
            </p:cNvPr>
            <p:cNvSpPr/>
            <p:nvPr/>
          </p:nvSpPr>
          <p:spPr>
            <a:xfrm rot="5400000">
              <a:off x="3378680" y="4540683"/>
              <a:ext cx="410187" cy="2244989"/>
            </a:xfrm>
            <a:prstGeom prst="rect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36A93DD6-A7E2-4F6E-B0A2-45C3F28866B8}"/>
                </a:ext>
              </a:extLst>
            </p:cNvPr>
            <p:cNvSpPr/>
            <p:nvPr/>
          </p:nvSpPr>
          <p:spPr>
            <a:xfrm rot="16200000">
              <a:off x="1670104" y="5249549"/>
              <a:ext cx="855430" cy="840181"/>
            </a:xfrm>
            <a:prstGeom prst="ellips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C2C95874-162F-45F2-9ACD-4ABA09D8509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97119" y="5691315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8332305C-C4C3-4B7A-A4B7-D96F0473B0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02131" y="5670098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2B7FBD10-50D6-42D3-A067-C0ABD397C2F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54196" y="5705659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A619CC5C-961B-4144-96DE-ECA1A407FA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39080" y="5684971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613CECA7-33E7-4EC1-BCF8-1C435B14B06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84643" y="5677216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2177B718-AA73-4689-B420-4EDEADC643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99624" y="5735249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85A23853-B14A-4AD7-BB1D-19255B007A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52947" y="5735249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18E1C05F-E901-4877-8151-1EB35548BE4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06270" y="5735249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8CCCA1A5-714E-45F3-9BA8-95605B14C0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59593" y="5735249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B1199659-D506-4B38-811E-75F1ACAB96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412915" y="5727306"/>
              <a:ext cx="2" cy="147312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Rectangle 64">
                  <a:extLst>
                    <a:ext uri="{FF2B5EF4-FFF2-40B4-BE49-F238E27FC236}">
                      <a16:creationId xmlns:a16="http://schemas.microsoft.com/office/drawing/2014/main" id="{976B5A72-D6A4-411A-8702-44309D03D53E}"/>
                    </a:ext>
                  </a:extLst>
                </p:cNvPr>
                <p:cNvSpPr/>
                <p:nvPr/>
              </p:nvSpPr>
              <p:spPr>
                <a:xfrm rot="5400000">
                  <a:off x="2180127" y="6050567"/>
                  <a:ext cx="981067" cy="775323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5" name="Rectangle 64">
                  <a:extLst>
                    <a:ext uri="{FF2B5EF4-FFF2-40B4-BE49-F238E27FC236}">
                      <a16:creationId xmlns:a16="http://schemas.microsoft.com/office/drawing/2014/main" id="{976B5A72-D6A4-411A-8702-44309D03D53E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2180127" y="6050567"/>
                  <a:ext cx="981067" cy="775323"/>
                </a:xfrm>
                <a:prstGeom prst="rect">
                  <a:avLst/>
                </a:prstGeom>
                <a:blipFill>
                  <a:blip r:embed="rId10"/>
                  <a:stretch>
                    <a:fillRect l="-2885" r="-2885" b="-2048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Rectangle 65">
                  <a:extLst>
                    <a:ext uri="{FF2B5EF4-FFF2-40B4-BE49-F238E27FC236}">
                      <a16:creationId xmlns:a16="http://schemas.microsoft.com/office/drawing/2014/main" id="{835A8518-5B40-453B-B7DC-EF65F5E8EA2A}"/>
                    </a:ext>
                  </a:extLst>
                </p:cNvPr>
                <p:cNvSpPr/>
                <p:nvPr/>
              </p:nvSpPr>
              <p:spPr>
                <a:xfrm rot="5400000">
                  <a:off x="3263060" y="6092134"/>
                  <a:ext cx="676787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10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6" name="Rectangle 65">
                  <a:extLst>
                    <a:ext uri="{FF2B5EF4-FFF2-40B4-BE49-F238E27FC236}">
                      <a16:creationId xmlns:a16="http://schemas.microsoft.com/office/drawing/2014/main" id="{835A8518-5B40-453B-B7DC-EF65F5E8EA2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3263060" y="6092134"/>
                  <a:ext cx="676787" cy="505523"/>
                </a:xfrm>
                <a:prstGeom prst="rect">
                  <a:avLst/>
                </a:prstGeom>
                <a:blipFill>
                  <a:blip r:embed="rId11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CCF03C8C-C8D9-404F-A70F-511E4B64CDA1}"/>
                    </a:ext>
                  </a:extLst>
                </p:cNvPr>
                <p:cNvSpPr/>
                <p:nvPr/>
              </p:nvSpPr>
              <p:spPr>
                <a:xfrm rot="5400000">
                  <a:off x="4117341" y="6092150"/>
                  <a:ext cx="676793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20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CCF03C8C-C8D9-404F-A70F-511E4B64CDA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4117341" y="6092150"/>
                  <a:ext cx="676793" cy="505523"/>
                </a:xfrm>
                <a:prstGeom prst="rect">
                  <a:avLst/>
                </a:prstGeom>
                <a:blipFill>
                  <a:blip r:embed="rId12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Rectangle 67">
                  <a:extLst>
                    <a:ext uri="{FF2B5EF4-FFF2-40B4-BE49-F238E27FC236}">
                      <a16:creationId xmlns:a16="http://schemas.microsoft.com/office/drawing/2014/main" id="{AD7C32FB-617E-4AD1-A679-906223684011}"/>
                    </a:ext>
                  </a:extLst>
                </p:cNvPr>
                <p:cNvSpPr/>
                <p:nvPr/>
              </p:nvSpPr>
              <p:spPr>
                <a:xfrm rot="5400000">
                  <a:off x="5003369" y="6092164"/>
                  <a:ext cx="676787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30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8" name="Rectangle 67">
                  <a:extLst>
                    <a:ext uri="{FF2B5EF4-FFF2-40B4-BE49-F238E27FC236}">
                      <a16:creationId xmlns:a16="http://schemas.microsoft.com/office/drawing/2014/main" id="{AD7C32FB-617E-4AD1-A679-90622368401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5003369" y="6092164"/>
                  <a:ext cx="676787" cy="505523"/>
                </a:xfrm>
                <a:prstGeom prst="rect">
                  <a:avLst/>
                </a:prstGeom>
                <a:blipFill>
                  <a:blip r:embed="rId13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9" name="Rectangle 68">
                  <a:extLst>
                    <a:ext uri="{FF2B5EF4-FFF2-40B4-BE49-F238E27FC236}">
                      <a16:creationId xmlns:a16="http://schemas.microsoft.com/office/drawing/2014/main" id="{903E3A46-F2B4-43BC-B189-0D827E01F59A}"/>
                    </a:ext>
                  </a:extLst>
                </p:cNvPr>
                <p:cNvSpPr/>
                <p:nvPr/>
              </p:nvSpPr>
              <p:spPr>
                <a:xfrm rot="5400000">
                  <a:off x="5851295" y="6092156"/>
                  <a:ext cx="676793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40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69" name="Rectangle 68">
                  <a:extLst>
                    <a:ext uri="{FF2B5EF4-FFF2-40B4-BE49-F238E27FC236}">
                      <a16:creationId xmlns:a16="http://schemas.microsoft.com/office/drawing/2014/main" id="{903E3A46-F2B4-43BC-B189-0D827E01F59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5851295" y="6092156"/>
                  <a:ext cx="676793" cy="505523"/>
                </a:xfrm>
                <a:prstGeom prst="rect">
                  <a:avLst/>
                </a:prstGeom>
                <a:blipFill>
                  <a:blip r:embed="rId14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0" name="Rectangle 69">
                  <a:extLst>
                    <a:ext uri="{FF2B5EF4-FFF2-40B4-BE49-F238E27FC236}">
                      <a16:creationId xmlns:a16="http://schemas.microsoft.com/office/drawing/2014/main" id="{3220C806-303B-4BE3-AE8B-85DC3A33723F}"/>
                    </a:ext>
                  </a:extLst>
                </p:cNvPr>
                <p:cNvSpPr/>
                <p:nvPr/>
              </p:nvSpPr>
              <p:spPr>
                <a:xfrm rot="5400000">
                  <a:off x="6711930" y="6092145"/>
                  <a:ext cx="676787" cy="50552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50</a:t>
                  </a:r>
                  <a14:m>
                    <m:oMath xmlns:m="http://schemas.openxmlformats.org/officeDocument/2006/math">
                      <m:r>
                        <a:rPr kumimoji="0" lang="en-GB" sz="2000" b="0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°</m:t>
                      </m:r>
                    </m:oMath>
                  </a14:m>
                  <a:r>
                    <a:rPr kumimoji="0" lang="en-GB" sz="2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</a:t>
                  </a:r>
                </a:p>
              </p:txBody>
            </p:sp>
          </mc:Choice>
          <mc:Fallback xmlns="">
            <p:sp>
              <p:nvSpPr>
                <p:cNvPr id="70" name="Rectangle 69">
                  <a:extLst>
                    <a:ext uri="{FF2B5EF4-FFF2-40B4-BE49-F238E27FC236}">
                      <a16:creationId xmlns:a16="http://schemas.microsoft.com/office/drawing/2014/main" id="{3220C806-303B-4BE3-AE8B-85DC3A33723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6711930" y="6092145"/>
                  <a:ext cx="676787" cy="505523"/>
                </a:xfrm>
                <a:prstGeom prst="rect">
                  <a:avLst/>
                </a:prstGeom>
                <a:blipFill>
                  <a:blip r:embed="rId15"/>
                  <a:stretch>
                    <a:fillRect l="-41667" r="-40278" b="-851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4B753170-AFD2-4108-BB1D-682C9002C4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41187" y="5677216"/>
              <a:ext cx="1" cy="206491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C3D41EEC-BF92-4E59-9E4A-0D9CE83CC02F}"/>
              </a:ext>
            </a:extLst>
          </p:cNvPr>
          <p:cNvSpPr txBox="1"/>
          <p:nvPr/>
        </p:nvSpPr>
        <p:spPr>
          <a:xfrm>
            <a:off x="1183582" y="4513833"/>
            <a:ext cx="5452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1 hour 8 minutes		70 minutes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780B2CC-BC52-4425-9045-57F9F804A17B}"/>
              </a:ext>
            </a:extLst>
          </p:cNvPr>
          <p:cNvSpPr/>
          <p:nvPr/>
        </p:nvSpPr>
        <p:spPr>
          <a:xfrm>
            <a:off x="3856383" y="4494886"/>
            <a:ext cx="542167" cy="54216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09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396D7F8-31CB-49AD-A945-3AB712D1ED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862" y="1194719"/>
            <a:ext cx="2463984" cy="18297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Complete the part-whole model.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2)		What number is represented?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How many days are there in 2 weeks?</a:t>
            </a:r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4)		Subtract 31 from 57</a:t>
            </a:r>
          </a:p>
          <a:p>
            <a:pPr algn="l"/>
            <a:endParaRPr lang="en-GB" sz="2800" dirty="0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7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6160E259-40EE-4080-A6D1-BB825E075488}"/>
              </a:ext>
            </a:extLst>
          </p:cNvPr>
          <p:cNvSpPr txBox="1"/>
          <p:nvPr/>
        </p:nvSpPr>
        <p:spPr>
          <a:xfrm>
            <a:off x="6544413" y="13156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751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EB2F90-B6C5-4CD5-A91C-0BC6935ECDB9}"/>
              </a:ext>
            </a:extLst>
          </p:cNvPr>
          <p:cNvSpPr txBox="1"/>
          <p:nvPr/>
        </p:nvSpPr>
        <p:spPr>
          <a:xfrm>
            <a:off x="5681092" y="2282918"/>
            <a:ext cx="756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700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3F03D-FD0B-4B75-93FD-6F3BE78A7942}"/>
              </a:ext>
            </a:extLst>
          </p:cNvPr>
          <p:cNvSpPr txBox="1"/>
          <p:nvPr/>
        </p:nvSpPr>
        <p:spPr>
          <a:xfrm>
            <a:off x="7523861" y="2282918"/>
            <a:ext cx="4519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313EEF2-516D-4D63-B739-36BA144F36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855" y="3533146"/>
            <a:ext cx="490801" cy="47871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9BACA01-5222-4FC9-9874-E5C6527B6E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899" y="3593315"/>
            <a:ext cx="490801" cy="47871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BC45CF1-CD2A-4DE3-857E-811CD492CE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138" y="3882540"/>
            <a:ext cx="490801" cy="47871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5885E59-14FE-495C-96CF-CB578AAF57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797" y="4032299"/>
            <a:ext cx="490801" cy="47871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4ADAA72-FFF1-4CC6-8C07-94CABB29C4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098" y="3633258"/>
            <a:ext cx="490801" cy="47871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AE0CFB-1373-46F0-8D34-CBDD795327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498" y="4011858"/>
            <a:ext cx="490801" cy="4787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E5D5709-7056-4758-BEB7-23C4454D32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790" y="3493418"/>
            <a:ext cx="490801" cy="47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469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396D7F8-31CB-49AD-A945-3AB712D1ED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862" y="1194719"/>
            <a:ext cx="2463984" cy="18297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Complete the part-whole model.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2)		What number is represented?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How many days are there in 2 weeks?</a:t>
            </a:r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4)		Subtract 31 from 57</a:t>
            </a:r>
          </a:p>
          <a:p>
            <a:pPr algn="l"/>
            <a:endParaRPr lang="en-GB" sz="2800" dirty="0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6621158" y="2373364"/>
            <a:ext cx="578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50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7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4A761D59-67C0-43AA-AC4E-CE28501AA48A}"/>
              </a:ext>
            </a:extLst>
          </p:cNvPr>
          <p:cNvSpPr txBox="1"/>
          <p:nvPr/>
        </p:nvSpPr>
        <p:spPr>
          <a:xfrm>
            <a:off x="7010098" y="472846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14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AFB756-E1F4-4E7D-A4AB-943B3EF25104}"/>
              </a:ext>
            </a:extLst>
          </p:cNvPr>
          <p:cNvSpPr txBox="1"/>
          <p:nvPr/>
        </p:nvSpPr>
        <p:spPr>
          <a:xfrm>
            <a:off x="4406656" y="556688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26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B616BA-599E-4917-A799-C544690E9D09}"/>
              </a:ext>
            </a:extLst>
          </p:cNvPr>
          <p:cNvSpPr txBox="1"/>
          <p:nvPr/>
        </p:nvSpPr>
        <p:spPr>
          <a:xfrm>
            <a:off x="4967749" y="3588750"/>
            <a:ext cx="658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25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160E259-40EE-4080-A6D1-BB825E075488}"/>
              </a:ext>
            </a:extLst>
          </p:cNvPr>
          <p:cNvSpPr txBox="1"/>
          <p:nvPr/>
        </p:nvSpPr>
        <p:spPr>
          <a:xfrm>
            <a:off x="6544413" y="13156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751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EB2F90-B6C5-4CD5-A91C-0BC6935ECDB9}"/>
              </a:ext>
            </a:extLst>
          </p:cNvPr>
          <p:cNvSpPr txBox="1"/>
          <p:nvPr/>
        </p:nvSpPr>
        <p:spPr>
          <a:xfrm>
            <a:off x="5681092" y="2282918"/>
            <a:ext cx="756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700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3F03D-FD0B-4B75-93FD-6F3BE78A7942}"/>
              </a:ext>
            </a:extLst>
          </p:cNvPr>
          <p:cNvSpPr txBox="1"/>
          <p:nvPr/>
        </p:nvSpPr>
        <p:spPr>
          <a:xfrm>
            <a:off x="7523861" y="2282918"/>
            <a:ext cx="4519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313EEF2-516D-4D63-B739-36BA144F36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855" y="3533146"/>
            <a:ext cx="490801" cy="47871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9BACA01-5222-4FC9-9874-E5C6527B6E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899" y="3593315"/>
            <a:ext cx="490801" cy="47871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BC45CF1-CD2A-4DE3-857E-811CD492CE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138" y="3882540"/>
            <a:ext cx="490801" cy="47871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5885E59-14FE-495C-96CF-CB578AAF57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797" y="4032299"/>
            <a:ext cx="490801" cy="47871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4ADAA72-FFF1-4CC6-8C07-94CABB29C4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098" y="3633258"/>
            <a:ext cx="490801" cy="47871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AE0CFB-1373-46F0-8D34-CBDD795327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498" y="4011858"/>
            <a:ext cx="490801" cy="47871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E5D5709-7056-4758-BEB7-23C4454D32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790" y="3493418"/>
            <a:ext cx="490801" cy="47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047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35225" y="1285103"/>
                <a:ext cx="9152465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436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16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What is the value of the hundreds digit in 715? 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Write the time shown on the clock.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Divide 15 by 5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225" y="1285103"/>
                <a:ext cx="9152465" cy="4401205"/>
              </a:xfrm>
              <a:prstGeom prst="rect">
                <a:avLst/>
              </a:prstGeom>
              <a:blipFill>
                <a:blip r:embed="rId3"/>
                <a:stretch>
                  <a:fillRect l="-1399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8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Group 21">
            <a:extLst>
              <a:ext uri="{FF2B5EF4-FFF2-40B4-BE49-F238E27FC236}">
                <a16:creationId xmlns:a16="http://schemas.microsoft.com/office/drawing/2014/main" id="{C8436B03-D39F-4AEB-ADAB-03D8E770A964}"/>
              </a:ext>
            </a:extLst>
          </p:cNvPr>
          <p:cNvGrpSpPr/>
          <p:nvPr/>
        </p:nvGrpSpPr>
        <p:grpSpPr>
          <a:xfrm>
            <a:off x="6548759" y="3740676"/>
            <a:ext cx="1518615" cy="1558765"/>
            <a:chOff x="6410905" y="4302872"/>
            <a:chExt cx="1518615" cy="1558765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CEE17E1-CC8B-4D83-BCB6-B713AA6516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40E682B6-354B-4517-BF6A-15BE5951F88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802719" y="4850952"/>
              <a:ext cx="362194" cy="22813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68229830-4EC7-49BA-94D5-40E360F2D054}"/>
                </a:ext>
              </a:extLst>
            </p:cNvPr>
            <p:cNvCxnSpPr>
              <a:cxnSpLocks/>
            </p:cNvCxnSpPr>
            <p:nvPr/>
          </p:nvCxnSpPr>
          <p:spPr>
            <a:xfrm>
              <a:off x="7164913" y="5079080"/>
              <a:ext cx="292914" cy="152343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27D3B55-DBDA-449C-8548-2E1D5D903E16}"/>
              </a:ext>
            </a:extLst>
          </p:cNvPr>
          <p:cNvSpPr/>
          <p:nvPr/>
        </p:nvSpPr>
        <p:spPr>
          <a:xfrm>
            <a:off x="3165557" y="1297807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18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35225" y="1285103"/>
                <a:ext cx="9152465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		436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 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16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2)		What is the value of the hundreds digit in 715? 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3)		Write the time shown on the clock.</a:t>
                </a:r>
              </a:p>
              <a:p>
                <a:pPr algn="l"/>
                <a:endParaRPr lang="en-GB" sz="2800" dirty="0"/>
              </a:p>
              <a:p>
                <a:pPr algn="l"/>
                <a:endParaRPr lang="en-GB" sz="2800" dirty="0"/>
              </a:p>
              <a:p>
                <a:r>
                  <a:rPr lang="en-GB" sz="2800" dirty="0"/>
                  <a:t>4)		Divide 15 by 5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225" y="1285103"/>
                <a:ext cx="9152465" cy="4401205"/>
              </a:xfrm>
              <a:prstGeom prst="rect">
                <a:avLst/>
              </a:prstGeom>
              <a:blipFill>
                <a:blip r:embed="rId3"/>
                <a:stretch>
                  <a:fillRect l="-1399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3165557" y="1294631"/>
            <a:ext cx="1073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220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8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4A761D59-67C0-43AA-AC4E-CE28501AA48A}"/>
              </a:ext>
            </a:extLst>
          </p:cNvPr>
          <p:cNvSpPr txBox="1"/>
          <p:nvPr/>
        </p:nvSpPr>
        <p:spPr>
          <a:xfrm>
            <a:off x="3644764" y="513300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1ADE7F-3170-40A2-939A-510797D6C556}"/>
              </a:ext>
            </a:extLst>
          </p:cNvPr>
          <p:cNvSpPr txBox="1"/>
          <p:nvPr/>
        </p:nvSpPr>
        <p:spPr>
          <a:xfrm>
            <a:off x="8206883" y="2563811"/>
            <a:ext cx="793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700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54FD74-C5AA-4A35-992A-A32C99CBCD4A}"/>
              </a:ext>
            </a:extLst>
          </p:cNvPr>
          <p:cNvSpPr txBox="1"/>
          <p:nvPr/>
        </p:nvSpPr>
        <p:spPr>
          <a:xfrm>
            <a:off x="8203024" y="430391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10 to 4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8436B03-D39F-4AEB-ADAB-03D8E770A964}"/>
              </a:ext>
            </a:extLst>
          </p:cNvPr>
          <p:cNvGrpSpPr/>
          <p:nvPr/>
        </p:nvGrpSpPr>
        <p:grpSpPr>
          <a:xfrm>
            <a:off x="6548759" y="3740676"/>
            <a:ext cx="1518615" cy="1558765"/>
            <a:chOff x="6410905" y="4302872"/>
            <a:chExt cx="1518615" cy="1558765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CEE17E1-CC8B-4D83-BCB6-B713AA6516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10905" y="4302872"/>
              <a:ext cx="1518615" cy="1558765"/>
            </a:xfrm>
            <a:prstGeom prst="rect">
              <a:avLst/>
            </a:prstGeom>
          </p:spPr>
        </p:pic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40E682B6-354B-4517-BF6A-15BE5951F88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802719" y="4850952"/>
              <a:ext cx="362194" cy="22813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68229830-4EC7-49BA-94D5-40E360F2D054}"/>
                </a:ext>
              </a:extLst>
            </p:cNvPr>
            <p:cNvCxnSpPr>
              <a:cxnSpLocks/>
            </p:cNvCxnSpPr>
            <p:nvPr/>
          </p:nvCxnSpPr>
          <p:spPr>
            <a:xfrm>
              <a:off x="7164913" y="5079080"/>
              <a:ext cx="292914" cy="152343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27D3B55-DBDA-449C-8548-2E1D5D903E16}"/>
              </a:ext>
            </a:extLst>
          </p:cNvPr>
          <p:cNvSpPr/>
          <p:nvPr/>
        </p:nvSpPr>
        <p:spPr>
          <a:xfrm>
            <a:off x="3165557" y="1297807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8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5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899240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What number is represented?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2)		Complete the number track.</a:t>
            </a:r>
          </a:p>
          <a:p>
            <a:endParaRPr lang="en-GB" sz="2800" dirty="0"/>
          </a:p>
          <a:p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Is this statement true or false?</a:t>
            </a:r>
          </a:p>
          <a:p>
            <a:r>
              <a:rPr lang="en-GB" sz="2800" dirty="0"/>
              <a:t>		There are 120 minutes in two hours. </a:t>
            </a:r>
          </a:p>
          <a:p>
            <a:pPr algn="l"/>
            <a:endParaRPr lang="en-GB" sz="2800" dirty="0"/>
          </a:p>
          <a:p>
            <a:r>
              <a:rPr lang="en-GB" sz="2800" dirty="0"/>
              <a:t>4)		Subtract 7 from 49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11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D489BB55-1F7A-4430-ADD7-2AD8228958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378" y="1806390"/>
            <a:ext cx="460920" cy="4495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97453F6-F93C-4F72-878E-7EBB8EA9E7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187" y="1806390"/>
            <a:ext cx="460920" cy="4495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588B231-19BF-43C5-A5E4-ADED2F3782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614" y="1806390"/>
            <a:ext cx="460920" cy="4495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F12FA1F-5AC7-42CA-8AD7-9DBE01BAD6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569" y="1806390"/>
            <a:ext cx="460920" cy="4495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BAD21A6-29AB-43E8-B352-00A2E06C27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805" y="1806390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A6A9ABE-C374-40F0-A760-D99A8273FD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232" y="1806390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581FD3B-DAB6-49CC-AC6B-4E03927237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23" y="1806390"/>
            <a:ext cx="460920" cy="44956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B89F24B-EDED-4E89-BA76-4A20FFFD1A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996" y="1806390"/>
            <a:ext cx="460920" cy="4495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623672D-F762-42B6-ADC3-038FD4CF38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757" y="1806390"/>
            <a:ext cx="460920" cy="449567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8BDD14-B104-40E2-A539-0FA4D2CB45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2490014"/>
              </p:ext>
            </p:extLst>
          </p:nvPr>
        </p:nvGraphicFramePr>
        <p:xfrm>
          <a:off x="1873335" y="3228384"/>
          <a:ext cx="4792128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688">
                  <a:extLst>
                    <a:ext uri="{9D8B030D-6E8A-4147-A177-3AD203B41FA5}">
                      <a16:colId xmlns:a16="http://schemas.microsoft.com/office/drawing/2014/main" val="312325906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512473848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188621434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626225904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824879023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444165586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0201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644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600" y="1285103"/>
            <a:ext cx="899240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What number is represented?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2)		Complete the number track.</a:t>
            </a:r>
          </a:p>
          <a:p>
            <a:endParaRPr lang="en-GB" sz="2800" dirty="0"/>
          </a:p>
          <a:p>
            <a:endParaRPr lang="en-GB" sz="2800" dirty="0"/>
          </a:p>
          <a:p>
            <a:pPr algn="l"/>
            <a:endParaRPr lang="en-GB" sz="2800" dirty="0"/>
          </a:p>
          <a:p>
            <a:r>
              <a:rPr lang="en-GB" sz="2800" dirty="0"/>
              <a:t>3)		Is this statement true or false?</a:t>
            </a:r>
          </a:p>
          <a:p>
            <a:r>
              <a:rPr lang="en-GB" sz="2800" dirty="0"/>
              <a:t>		There are 120 minutes in two hours. </a:t>
            </a:r>
          </a:p>
          <a:p>
            <a:pPr algn="l"/>
            <a:endParaRPr lang="en-GB" sz="2800" dirty="0"/>
          </a:p>
          <a:p>
            <a:r>
              <a:rPr lang="en-GB" sz="2800" dirty="0"/>
              <a:t>4)		Subtract 7 from 49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6478569" y="177658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423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11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4A761D59-67C0-43AA-AC4E-CE28501AA48A}"/>
              </a:ext>
            </a:extLst>
          </p:cNvPr>
          <p:cNvSpPr txBox="1"/>
          <p:nvPr/>
        </p:nvSpPr>
        <p:spPr>
          <a:xfrm>
            <a:off x="4299748" y="555817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42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489BB55-1F7A-4430-ADD7-2AD8228958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378" y="1806390"/>
            <a:ext cx="460920" cy="4495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97453F6-F93C-4F72-878E-7EBB8EA9E7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187" y="1806390"/>
            <a:ext cx="460920" cy="4495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588B231-19BF-43C5-A5E4-ADED2F3782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614" y="1806390"/>
            <a:ext cx="460920" cy="4495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F12FA1F-5AC7-42CA-8AD7-9DBE01BAD6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569" y="1806390"/>
            <a:ext cx="460920" cy="4495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BAD21A6-29AB-43E8-B352-00A2E06C27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805" y="1806390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A6A9ABE-C374-40F0-A760-D99A8273FD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232" y="1806390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581FD3B-DAB6-49CC-AC6B-4E03927237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23" y="1806390"/>
            <a:ext cx="460920" cy="44956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B89F24B-EDED-4E89-BA76-4A20FFFD1A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996" y="1806390"/>
            <a:ext cx="460920" cy="4495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623672D-F762-42B6-ADC3-038FD4CF38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757" y="1806390"/>
            <a:ext cx="460920" cy="449567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8BDD14-B104-40E2-A539-0FA4D2CB45F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73335" y="3228384"/>
          <a:ext cx="4792128" cy="52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688">
                  <a:extLst>
                    <a:ext uri="{9D8B030D-6E8A-4147-A177-3AD203B41FA5}">
                      <a16:colId xmlns:a16="http://schemas.microsoft.com/office/drawing/2014/main" val="312325906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512473848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1886214347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626225904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3824879023"/>
                    </a:ext>
                  </a:extLst>
                </a:gridCol>
                <a:gridCol w="798688">
                  <a:extLst>
                    <a:ext uri="{9D8B030D-6E8A-4147-A177-3AD203B41FA5}">
                      <a16:colId xmlns:a16="http://schemas.microsoft.com/office/drawing/2014/main" val="2444165586"/>
                    </a:ext>
                  </a:extLst>
                </a:gridCol>
              </a:tblGrid>
              <a:tr h="523220">
                <a:tc>
                  <a:txBody>
                    <a:bodyPr/>
                    <a:lstStyle/>
                    <a:p>
                      <a:endParaRPr lang="en-GB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ysClr val="windowText" lastClr="000000"/>
                          </a:solidFill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020123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62609D72-97C7-40D2-BAB0-B1D39D886B26}"/>
              </a:ext>
            </a:extLst>
          </p:cNvPr>
          <p:cNvSpPr txBox="1"/>
          <p:nvPr/>
        </p:nvSpPr>
        <p:spPr>
          <a:xfrm>
            <a:off x="2679117" y="3228384"/>
            <a:ext cx="819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500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A417AE8-3582-4DEF-AF4B-3B8EAD80AE33}"/>
              </a:ext>
            </a:extLst>
          </p:cNvPr>
          <p:cNvSpPr txBox="1"/>
          <p:nvPr/>
        </p:nvSpPr>
        <p:spPr>
          <a:xfrm>
            <a:off x="1873378" y="3228384"/>
            <a:ext cx="819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600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A997211-1BB9-48BD-AC22-AEE15CCB811B}"/>
              </a:ext>
            </a:extLst>
          </p:cNvPr>
          <p:cNvSpPr txBox="1"/>
          <p:nvPr/>
        </p:nvSpPr>
        <p:spPr>
          <a:xfrm>
            <a:off x="6665463" y="470435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3008273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2" grpId="0"/>
      <p:bldP spid="23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8" y="1285103"/>
            <a:ext cx="95673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What number is the arrow pointing to?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2)		753 is made up               100s,                10s and                1s.</a:t>
            </a:r>
          </a:p>
          <a:p>
            <a:pPr algn="l"/>
            <a:endParaRPr lang="en-GB" sz="2800" dirty="0"/>
          </a:p>
          <a:p>
            <a:r>
              <a:rPr lang="en-GB" sz="2800" dirty="0"/>
              <a:t>3)		How many minutes are there in one and a half hours?</a:t>
            </a:r>
          </a:p>
          <a:p>
            <a:pPr algn="l"/>
            <a:endParaRPr lang="en-GB" sz="2800" dirty="0"/>
          </a:p>
          <a:p>
            <a:r>
              <a:rPr lang="en-GB" sz="2800" dirty="0"/>
              <a:t>4)		How many quarter-turns are there in a full turn?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12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4665110-8C90-4B45-8238-435FC01107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227668"/>
              </p:ext>
            </p:extLst>
          </p:nvPr>
        </p:nvGraphicFramePr>
        <p:xfrm>
          <a:off x="1529606" y="2280935"/>
          <a:ext cx="5156200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562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F1D79907-E092-4049-A12F-CDB6B1CB63CD}"/>
              </a:ext>
            </a:extLst>
          </p:cNvPr>
          <p:cNvSpPr txBox="1"/>
          <p:nvPr/>
        </p:nvSpPr>
        <p:spPr>
          <a:xfrm>
            <a:off x="1131638" y="2407415"/>
            <a:ext cx="803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807355-7AC9-4485-9798-C46824BC69AE}"/>
              </a:ext>
            </a:extLst>
          </p:cNvPr>
          <p:cNvSpPr txBox="1"/>
          <p:nvPr/>
        </p:nvSpPr>
        <p:spPr>
          <a:xfrm>
            <a:off x="6294647" y="2407415"/>
            <a:ext cx="803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400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881A6C9-5528-4314-8754-2566C8C28444}"/>
              </a:ext>
            </a:extLst>
          </p:cNvPr>
          <p:cNvCxnSpPr>
            <a:cxnSpLocks/>
          </p:cNvCxnSpPr>
          <p:nvPr/>
        </p:nvCxnSpPr>
        <p:spPr>
          <a:xfrm>
            <a:off x="4620125" y="1838425"/>
            <a:ext cx="0" cy="42152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5143EFB7-3593-4BDF-9618-64659BA77840}"/>
              </a:ext>
            </a:extLst>
          </p:cNvPr>
          <p:cNvSpPr/>
          <p:nvPr/>
        </p:nvSpPr>
        <p:spPr>
          <a:xfrm>
            <a:off x="3521485" y="3413739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B1CB87C-6152-4516-AF50-8CFA5C7E7769}"/>
              </a:ext>
            </a:extLst>
          </p:cNvPr>
          <p:cNvSpPr/>
          <p:nvPr/>
        </p:nvSpPr>
        <p:spPr>
          <a:xfrm>
            <a:off x="5536226" y="3413739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EDB8F30-AE2A-4E75-9EB7-FB1492896FCC}"/>
              </a:ext>
            </a:extLst>
          </p:cNvPr>
          <p:cNvSpPr/>
          <p:nvPr/>
        </p:nvSpPr>
        <p:spPr>
          <a:xfrm>
            <a:off x="7939812" y="3413739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2792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8" y="1285103"/>
            <a:ext cx="95673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		What number is the arrow pointing to?</a:t>
            </a:r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endParaRPr lang="en-GB" sz="2800" dirty="0"/>
          </a:p>
          <a:p>
            <a:pPr algn="l"/>
            <a:r>
              <a:rPr lang="en-GB" sz="2800" dirty="0"/>
              <a:t>2)		753 is made up               100s,                10s and                1s.</a:t>
            </a:r>
          </a:p>
          <a:p>
            <a:pPr algn="l"/>
            <a:endParaRPr lang="en-GB" sz="2800" dirty="0"/>
          </a:p>
          <a:p>
            <a:r>
              <a:rPr lang="en-GB" sz="2800" dirty="0"/>
              <a:t>3)		How many minutes are there in one and a half hours?</a:t>
            </a:r>
          </a:p>
          <a:p>
            <a:pPr algn="l"/>
            <a:endParaRPr lang="en-GB" sz="2800" dirty="0"/>
          </a:p>
          <a:p>
            <a:r>
              <a:rPr lang="en-GB" sz="2800" dirty="0"/>
              <a:t>4)		How many quarter-turns are there in a full turn?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4221232" y="2407415"/>
            <a:ext cx="803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320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/>
                  <a:t>12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3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BAAFB756-E1F4-4E7D-A4AB-943B3EF25104}"/>
              </a:ext>
            </a:extLst>
          </p:cNvPr>
          <p:cNvSpPr txBox="1"/>
          <p:nvPr/>
        </p:nvSpPr>
        <p:spPr>
          <a:xfrm>
            <a:off x="8346885" y="5133008"/>
            <a:ext cx="588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4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4665110-8C90-4B45-8238-435FC01107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9606" y="2280935"/>
          <a:ext cx="5156200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562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1562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F1D79907-E092-4049-A12F-CDB6B1CB63CD}"/>
              </a:ext>
            </a:extLst>
          </p:cNvPr>
          <p:cNvSpPr txBox="1"/>
          <p:nvPr/>
        </p:nvSpPr>
        <p:spPr>
          <a:xfrm>
            <a:off x="1131638" y="2407415"/>
            <a:ext cx="803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807355-7AC9-4485-9798-C46824BC69AE}"/>
              </a:ext>
            </a:extLst>
          </p:cNvPr>
          <p:cNvSpPr txBox="1"/>
          <p:nvPr/>
        </p:nvSpPr>
        <p:spPr>
          <a:xfrm>
            <a:off x="6294647" y="2407415"/>
            <a:ext cx="803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400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BB2F973-6DBB-41F4-8745-060790DDE321}"/>
              </a:ext>
            </a:extLst>
          </p:cNvPr>
          <p:cNvSpPr txBox="1"/>
          <p:nvPr/>
        </p:nvSpPr>
        <p:spPr>
          <a:xfrm>
            <a:off x="9036996" y="4276442"/>
            <a:ext cx="588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</a:rPr>
              <a:t>90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8630F08-E5E6-40ED-A510-8D47145B3F26}"/>
              </a:ext>
            </a:extLst>
          </p:cNvPr>
          <p:cNvSpPr txBox="1"/>
          <p:nvPr/>
        </p:nvSpPr>
        <p:spPr>
          <a:xfrm>
            <a:off x="3521484" y="3412352"/>
            <a:ext cx="1073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630F4E6-6466-49D9-8414-AEAC817FC62E}"/>
              </a:ext>
            </a:extLst>
          </p:cNvPr>
          <p:cNvSpPr txBox="1"/>
          <p:nvPr/>
        </p:nvSpPr>
        <p:spPr>
          <a:xfrm>
            <a:off x="5548023" y="3413739"/>
            <a:ext cx="1073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0CD0198-6AAA-4B47-A934-2DE9C8F30BDE}"/>
              </a:ext>
            </a:extLst>
          </p:cNvPr>
          <p:cNvSpPr txBox="1"/>
          <p:nvPr/>
        </p:nvSpPr>
        <p:spPr>
          <a:xfrm>
            <a:off x="7931345" y="3403881"/>
            <a:ext cx="1073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3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881A6C9-5528-4314-8754-2566C8C28444}"/>
              </a:ext>
            </a:extLst>
          </p:cNvPr>
          <p:cNvCxnSpPr>
            <a:cxnSpLocks/>
          </p:cNvCxnSpPr>
          <p:nvPr/>
        </p:nvCxnSpPr>
        <p:spPr>
          <a:xfrm>
            <a:off x="4620125" y="1838425"/>
            <a:ext cx="0" cy="42152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5143EFB7-3593-4BDF-9618-64659BA77840}"/>
              </a:ext>
            </a:extLst>
          </p:cNvPr>
          <p:cNvSpPr/>
          <p:nvPr/>
        </p:nvSpPr>
        <p:spPr>
          <a:xfrm>
            <a:off x="3521485" y="3413739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B1CB87C-6152-4516-AF50-8CFA5C7E7769}"/>
              </a:ext>
            </a:extLst>
          </p:cNvPr>
          <p:cNvSpPr/>
          <p:nvPr/>
        </p:nvSpPr>
        <p:spPr>
          <a:xfrm>
            <a:off x="5536226" y="3413739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EDB8F30-AE2A-4E75-9EB7-FB1492896FCC}"/>
              </a:ext>
            </a:extLst>
          </p:cNvPr>
          <p:cNvSpPr/>
          <p:nvPr/>
        </p:nvSpPr>
        <p:spPr>
          <a:xfrm>
            <a:off x="7939812" y="3413739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214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29" grpId="0"/>
      <p:bldP spid="30" grpId="0"/>
      <p:bldP spid="32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165653" cy="5440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Estimate the number the arrow is pointing to.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Complete the number line.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Write 365 in words.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of 12?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165653" cy="5440464"/>
              </a:xfrm>
              <a:prstGeom prst="rect">
                <a:avLst/>
              </a:prstGeom>
              <a:blipFill>
                <a:blip r:embed="rId3"/>
                <a:stretch>
                  <a:fillRect l="-1330" t="-11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11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10989" t="-14151" r="-10256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1359DA1-483A-499D-8C78-CB4D13D67F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55892"/>
              </p:ext>
            </p:extLst>
          </p:nvPr>
        </p:nvGraphicFramePr>
        <p:xfrm>
          <a:off x="1668414" y="2243083"/>
          <a:ext cx="5823350" cy="3038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67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116467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116467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116467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116467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</a:tblGrid>
              <a:tr h="15191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15191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77A15130-9DD2-48F6-B71D-04B2C0C9F755}"/>
              </a:ext>
            </a:extLst>
          </p:cNvPr>
          <p:cNvSpPr txBox="1"/>
          <p:nvPr/>
        </p:nvSpPr>
        <p:spPr>
          <a:xfrm>
            <a:off x="1481053" y="2446804"/>
            <a:ext cx="370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1939C7E-0532-467C-86F3-53AE0721451D}"/>
              </a:ext>
            </a:extLst>
          </p:cNvPr>
          <p:cNvSpPr txBox="1"/>
          <p:nvPr/>
        </p:nvSpPr>
        <p:spPr>
          <a:xfrm>
            <a:off x="2457440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DFF0E0-68D0-4CFF-A55C-4F6152D5A82A}"/>
              </a:ext>
            </a:extLst>
          </p:cNvPr>
          <p:cNvSpPr txBox="1"/>
          <p:nvPr/>
        </p:nvSpPr>
        <p:spPr>
          <a:xfrm>
            <a:off x="3634637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latin typeface="Calibri" panose="020F0502020204030204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B192179-042B-44D8-A12B-05FCADCD903E}"/>
              </a:ext>
            </a:extLst>
          </p:cNvPr>
          <p:cNvSpPr txBox="1"/>
          <p:nvPr/>
        </p:nvSpPr>
        <p:spPr>
          <a:xfrm>
            <a:off x="4803698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7DA725-B196-498B-AF7E-82C40EEA89AC}"/>
              </a:ext>
            </a:extLst>
          </p:cNvPr>
          <p:cNvSpPr txBox="1"/>
          <p:nvPr/>
        </p:nvSpPr>
        <p:spPr>
          <a:xfrm>
            <a:off x="5964292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latin typeface="Calibri" panose="020F0502020204030204"/>
              </a:rPr>
              <a:t>4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63F7749-7553-4EC6-9EE4-4B71B1454D5D}"/>
              </a:ext>
            </a:extLst>
          </p:cNvPr>
          <p:cNvSpPr txBox="1"/>
          <p:nvPr/>
        </p:nvSpPr>
        <p:spPr>
          <a:xfrm>
            <a:off x="7127184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500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CB183D4A-254E-42CA-8D62-1166C17B24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346224"/>
              </p:ext>
            </p:extLst>
          </p:nvPr>
        </p:nvGraphicFramePr>
        <p:xfrm>
          <a:off x="1704443" y="3791768"/>
          <a:ext cx="4507115" cy="306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1423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901423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901423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901423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901423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</a:tblGrid>
              <a:tr h="153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153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6E039465-EB72-47B1-ADE8-E893CD3CCC6F}"/>
              </a:ext>
            </a:extLst>
          </p:cNvPr>
          <p:cNvSpPr txBox="1"/>
          <p:nvPr/>
        </p:nvSpPr>
        <p:spPr>
          <a:xfrm>
            <a:off x="1423414" y="4043488"/>
            <a:ext cx="555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</a:t>
            </a:r>
            <a:endParaRPr lang="en-GB" sz="32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43F3918-B7C4-4028-82E9-2562EB23AD2D}"/>
              </a:ext>
            </a:extLst>
          </p:cNvPr>
          <p:cNvSpPr txBox="1"/>
          <p:nvPr/>
        </p:nvSpPr>
        <p:spPr>
          <a:xfrm>
            <a:off x="5734696" y="4043488"/>
            <a:ext cx="1072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1,000</a:t>
            </a:r>
            <a:endParaRPr lang="en-GB" sz="3200" dirty="0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9185B221-AE04-45CF-B714-CC949C097B97}"/>
              </a:ext>
            </a:extLst>
          </p:cNvPr>
          <p:cNvCxnSpPr>
            <a:cxnSpLocks/>
          </p:cNvCxnSpPr>
          <p:nvPr/>
        </p:nvCxnSpPr>
        <p:spPr>
          <a:xfrm>
            <a:off x="5759707" y="2069722"/>
            <a:ext cx="0" cy="32527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87849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165653" cy="5440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Estimate the number the arrow is pointing to.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Complete the number line.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Write 365 in words.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of 12?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165653" cy="5440464"/>
              </a:xfrm>
              <a:prstGeom prst="rect">
                <a:avLst/>
              </a:prstGeom>
              <a:blipFill>
                <a:blip r:embed="rId3"/>
                <a:stretch>
                  <a:fillRect l="-1330" t="-11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4481737" y="4700730"/>
            <a:ext cx="4888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three hundred and sixty-five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11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l="-10989" t="-14151" r="-10256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9CF68D4B-A615-4E12-AC52-192A81FCD928}"/>
              </a:ext>
            </a:extLst>
          </p:cNvPr>
          <p:cNvSpPr txBox="1"/>
          <p:nvPr/>
        </p:nvSpPr>
        <p:spPr>
          <a:xfrm>
            <a:off x="5393061" y="1597452"/>
            <a:ext cx="778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3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1359DA1-483A-499D-8C78-CB4D13D67FC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668414" y="2243083"/>
          <a:ext cx="5823350" cy="3038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67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116467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116467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116467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116467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</a:tblGrid>
              <a:tr h="15191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15191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77A15130-9DD2-48F6-B71D-04B2C0C9F755}"/>
              </a:ext>
            </a:extLst>
          </p:cNvPr>
          <p:cNvSpPr txBox="1"/>
          <p:nvPr/>
        </p:nvSpPr>
        <p:spPr>
          <a:xfrm>
            <a:off x="1481053" y="2446804"/>
            <a:ext cx="370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1939C7E-0532-467C-86F3-53AE0721451D}"/>
              </a:ext>
            </a:extLst>
          </p:cNvPr>
          <p:cNvSpPr txBox="1"/>
          <p:nvPr/>
        </p:nvSpPr>
        <p:spPr>
          <a:xfrm>
            <a:off x="2457440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DFF0E0-68D0-4CFF-A55C-4F6152D5A82A}"/>
              </a:ext>
            </a:extLst>
          </p:cNvPr>
          <p:cNvSpPr txBox="1"/>
          <p:nvPr/>
        </p:nvSpPr>
        <p:spPr>
          <a:xfrm>
            <a:off x="3634637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latin typeface="Calibri" panose="020F0502020204030204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B192179-042B-44D8-A12B-05FCADCD903E}"/>
              </a:ext>
            </a:extLst>
          </p:cNvPr>
          <p:cNvSpPr txBox="1"/>
          <p:nvPr/>
        </p:nvSpPr>
        <p:spPr>
          <a:xfrm>
            <a:off x="4803698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7DA725-B196-498B-AF7E-82C40EEA89AC}"/>
              </a:ext>
            </a:extLst>
          </p:cNvPr>
          <p:cNvSpPr txBox="1"/>
          <p:nvPr/>
        </p:nvSpPr>
        <p:spPr>
          <a:xfrm>
            <a:off x="5964292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latin typeface="Calibri" panose="020F0502020204030204"/>
              </a:rPr>
              <a:t>4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63F7749-7553-4EC6-9EE4-4B71B1454D5D}"/>
              </a:ext>
            </a:extLst>
          </p:cNvPr>
          <p:cNvSpPr txBox="1"/>
          <p:nvPr/>
        </p:nvSpPr>
        <p:spPr>
          <a:xfrm>
            <a:off x="7127184" y="2446804"/>
            <a:ext cx="75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7AA0F6B-B96C-4B63-A337-065FA43E8C34}"/>
              </a:ext>
            </a:extLst>
          </p:cNvPr>
          <p:cNvSpPr txBox="1"/>
          <p:nvPr/>
        </p:nvSpPr>
        <p:spPr>
          <a:xfrm>
            <a:off x="2213766" y="4043488"/>
            <a:ext cx="776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200</a:t>
            </a:r>
            <a:endParaRPr lang="en-GB" sz="3200" dirty="0">
              <a:solidFill>
                <a:srgbClr val="FF0000"/>
              </a:solidFill>
            </a:endParaRP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CB183D4A-254E-42CA-8D62-1166C17B247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04443" y="3791768"/>
          <a:ext cx="4507115" cy="306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1423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901423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901423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901423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901423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</a:tblGrid>
              <a:tr h="153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15335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6E039465-EB72-47B1-ADE8-E893CD3CCC6F}"/>
              </a:ext>
            </a:extLst>
          </p:cNvPr>
          <p:cNvSpPr txBox="1"/>
          <p:nvPr/>
        </p:nvSpPr>
        <p:spPr>
          <a:xfrm>
            <a:off x="1423414" y="4043488"/>
            <a:ext cx="555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</a:t>
            </a:r>
            <a:endParaRPr lang="en-GB" sz="32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43F3918-B7C4-4028-82E9-2562EB23AD2D}"/>
              </a:ext>
            </a:extLst>
          </p:cNvPr>
          <p:cNvSpPr txBox="1"/>
          <p:nvPr/>
        </p:nvSpPr>
        <p:spPr>
          <a:xfrm>
            <a:off x="5734696" y="4043488"/>
            <a:ext cx="1072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1,000</a:t>
            </a:r>
            <a:endParaRPr lang="en-GB" sz="32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CCF4D85-CC36-4650-A3FC-DC168E7FA04F}"/>
              </a:ext>
            </a:extLst>
          </p:cNvPr>
          <p:cNvSpPr txBox="1"/>
          <p:nvPr/>
        </p:nvSpPr>
        <p:spPr>
          <a:xfrm>
            <a:off x="3135388" y="4043488"/>
            <a:ext cx="744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400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22B5F28-3D54-45D7-A41C-4E8C972578FD}"/>
              </a:ext>
            </a:extLst>
          </p:cNvPr>
          <p:cNvSpPr txBox="1"/>
          <p:nvPr/>
        </p:nvSpPr>
        <p:spPr>
          <a:xfrm>
            <a:off x="4041972" y="4043488"/>
            <a:ext cx="744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600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3D7917C-B4F4-4B60-AF05-B1FF1B0C590D}"/>
              </a:ext>
            </a:extLst>
          </p:cNvPr>
          <p:cNvSpPr txBox="1"/>
          <p:nvPr/>
        </p:nvSpPr>
        <p:spPr>
          <a:xfrm>
            <a:off x="4942477" y="4043488"/>
            <a:ext cx="744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800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B6778CD-3C6C-4CF0-8C8B-315427A6C178}"/>
              </a:ext>
            </a:extLst>
          </p:cNvPr>
          <p:cNvSpPr txBox="1"/>
          <p:nvPr/>
        </p:nvSpPr>
        <p:spPr>
          <a:xfrm>
            <a:off x="3736360" y="565589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9185B221-AE04-45CF-B714-CC949C097B97}"/>
              </a:ext>
            </a:extLst>
          </p:cNvPr>
          <p:cNvCxnSpPr>
            <a:cxnSpLocks/>
          </p:cNvCxnSpPr>
          <p:nvPr/>
        </p:nvCxnSpPr>
        <p:spPr>
          <a:xfrm>
            <a:off x="5759707" y="2069722"/>
            <a:ext cx="0" cy="32527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51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23" grpId="0"/>
      <p:bldP spid="30" grpId="0"/>
      <p:bldP spid="31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270503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10 less than this number?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Estimate the number the arrow is pointing to.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98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Calculate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270503" cy="5262979"/>
              </a:xfrm>
              <a:prstGeom prst="rect">
                <a:avLst/>
              </a:prstGeom>
              <a:blipFill>
                <a:blip r:embed="rId3"/>
                <a:stretch>
                  <a:fillRect l="-1474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29E4D4A2-A0F0-48C7-853A-1A00AA5977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562" y="1826968"/>
            <a:ext cx="460920" cy="4495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4E7FA38-1635-41B7-AD7D-271CCABDD7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241" y="1842370"/>
            <a:ext cx="460920" cy="4495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6E8C064-91F4-4A6E-B2ED-74DB579B05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187" y="1842370"/>
            <a:ext cx="460920" cy="4495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8306A38-2AD9-43EA-91CB-E9E903DC86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399" y="1842370"/>
            <a:ext cx="460920" cy="4495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0793C15-F1F2-4355-A329-5F9640CC6A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372" y="1842370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85D0B60-E217-41E7-B754-C3D9092612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133" y="1842370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A513E57-D481-4D0A-94D9-C8B7700D61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884" y="1842370"/>
            <a:ext cx="460920" cy="44956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B183021-DA27-4191-B0C0-64867CCC6E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112" y="1842370"/>
            <a:ext cx="460920" cy="44956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7CDD457-F28D-4264-B4D6-F0EF1A394D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026" y="1842370"/>
            <a:ext cx="460920" cy="449567"/>
          </a:xfrm>
          <a:prstGeom prst="rect">
            <a:avLst/>
          </a:prstGeom>
        </p:spPr>
      </p:pic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75AB16B6-A6F2-473B-A3EE-B798C91FCA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033715"/>
              </p:ext>
            </p:extLst>
          </p:nvPr>
        </p:nvGraphicFramePr>
        <p:xfrm>
          <a:off x="1921890" y="3529642"/>
          <a:ext cx="7241350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4135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id="{FA5B1210-C87C-462E-98F1-AE356FF3BC09}"/>
              </a:ext>
            </a:extLst>
          </p:cNvPr>
          <p:cNvSpPr txBox="1"/>
          <p:nvPr/>
        </p:nvSpPr>
        <p:spPr>
          <a:xfrm>
            <a:off x="1521672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100</a:t>
            </a:r>
            <a:endParaRPr lang="en-GB" sz="32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11CEA0A-22BC-4F2A-B150-187E33513C42}"/>
              </a:ext>
            </a:extLst>
          </p:cNvPr>
          <p:cNvSpPr txBox="1"/>
          <p:nvPr/>
        </p:nvSpPr>
        <p:spPr>
          <a:xfrm>
            <a:off x="8765301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200</a:t>
            </a:r>
            <a:endParaRPr lang="en-GB" sz="32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945BBCE-7CE2-410F-B056-594FF82E055E}"/>
              </a:ext>
            </a:extLst>
          </p:cNvPr>
          <p:cNvSpPr txBox="1"/>
          <p:nvPr/>
        </p:nvSpPr>
        <p:spPr>
          <a:xfrm>
            <a:off x="2247609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110</a:t>
            </a:r>
            <a:endParaRPr lang="en-GB" sz="32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54071EA-FED7-4D0F-93CB-0CC90B6397FC}"/>
              </a:ext>
            </a:extLst>
          </p:cNvPr>
          <p:cNvSpPr txBox="1"/>
          <p:nvPr/>
        </p:nvSpPr>
        <p:spPr>
          <a:xfrm>
            <a:off x="2975721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120</a:t>
            </a:r>
            <a:endParaRPr lang="en-GB" sz="32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B0A7F44-B0F9-4987-B486-203FA3F88337}"/>
              </a:ext>
            </a:extLst>
          </p:cNvPr>
          <p:cNvSpPr txBox="1"/>
          <p:nvPr/>
        </p:nvSpPr>
        <p:spPr>
          <a:xfrm>
            <a:off x="3695384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130</a:t>
            </a:r>
            <a:endParaRPr lang="en-GB" sz="320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9F6A1AD-A0C5-4534-9CE4-3CD745D7532E}"/>
              </a:ext>
            </a:extLst>
          </p:cNvPr>
          <p:cNvSpPr txBox="1"/>
          <p:nvPr/>
        </p:nvSpPr>
        <p:spPr>
          <a:xfrm>
            <a:off x="4423420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140</a:t>
            </a:r>
            <a:endParaRPr lang="en-GB" sz="32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1E6C12-BA85-4863-BBEC-E708365B92E2}"/>
              </a:ext>
            </a:extLst>
          </p:cNvPr>
          <p:cNvSpPr txBox="1"/>
          <p:nvPr/>
        </p:nvSpPr>
        <p:spPr>
          <a:xfrm>
            <a:off x="5142702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150</a:t>
            </a:r>
            <a:endParaRPr lang="en-GB" sz="320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3038DEF-DBA9-46AA-BD3A-B3125C21838E}"/>
              </a:ext>
            </a:extLst>
          </p:cNvPr>
          <p:cNvSpPr txBox="1"/>
          <p:nvPr/>
        </p:nvSpPr>
        <p:spPr>
          <a:xfrm>
            <a:off x="5871118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160</a:t>
            </a:r>
            <a:endParaRPr lang="en-GB" sz="320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A39F4AC-7FB5-42E4-A06B-BFD59F45265C}"/>
              </a:ext>
            </a:extLst>
          </p:cNvPr>
          <p:cNvSpPr txBox="1"/>
          <p:nvPr/>
        </p:nvSpPr>
        <p:spPr>
          <a:xfrm>
            <a:off x="6590020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170</a:t>
            </a:r>
            <a:endParaRPr lang="en-GB" sz="32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44CAD07-AFF6-46F1-886A-984A6B37341E}"/>
              </a:ext>
            </a:extLst>
          </p:cNvPr>
          <p:cNvSpPr txBox="1"/>
          <p:nvPr/>
        </p:nvSpPr>
        <p:spPr>
          <a:xfrm>
            <a:off x="7308973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180</a:t>
            </a:r>
            <a:endParaRPr lang="en-GB" sz="32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38DD55B-844F-4EFD-B958-99A3D7A14056}"/>
              </a:ext>
            </a:extLst>
          </p:cNvPr>
          <p:cNvSpPr txBox="1"/>
          <p:nvPr/>
        </p:nvSpPr>
        <p:spPr>
          <a:xfrm>
            <a:off x="8045798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190</a:t>
            </a:r>
            <a:endParaRPr lang="en-GB" sz="3200" dirty="0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18480B4F-3BE6-4278-BA86-FE10481F4732}"/>
              </a:ext>
            </a:extLst>
          </p:cNvPr>
          <p:cNvCxnSpPr>
            <a:cxnSpLocks/>
          </p:cNvCxnSpPr>
          <p:nvPr/>
        </p:nvCxnSpPr>
        <p:spPr>
          <a:xfrm>
            <a:off x="8805767" y="3210025"/>
            <a:ext cx="0" cy="42152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3175356C-E672-42BE-9BBB-3D84AD4E11EC}"/>
              </a:ext>
            </a:extLst>
          </p:cNvPr>
          <p:cNvSpPr/>
          <p:nvPr/>
        </p:nvSpPr>
        <p:spPr>
          <a:xfrm>
            <a:off x="2023532" y="4714016"/>
            <a:ext cx="1024511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9031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270503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10 less than this number?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Estimate the number the arrow is pointing to.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98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Calculate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270503" cy="5262979"/>
              </a:xfrm>
              <a:prstGeom prst="rect">
                <a:avLst/>
              </a:prstGeom>
              <a:blipFill>
                <a:blip r:embed="rId3"/>
                <a:stretch>
                  <a:fillRect l="-1474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6208539" y="125971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332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9CF68D4B-A615-4E12-AC52-192A81FCD928}"/>
              </a:ext>
            </a:extLst>
          </p:cNvPr>
          <p:cNvSpPr txBox="1"/>
          <p:nvPr/>
        </p:nvSpPr>
        <p:spPr>
          <a:xfrm>
            <a:off x="2023532" y="4714776"/>
            <a:ext cx="1024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563351-DDE8-4F48-B5B7-D700427E4726}"/>
              </a:ext>
            </a:extLst>
          </p:cNvPr>
          <p:cNvSpPr txBox="1"/>
          <p:nvPr/>
        </p:nvSpPr>
        <p:spPr>
          <a:xfrm>
            <a:off x="4363850" y="5558527"/>
            <a:ext cx="7103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E4D4A2-A0F0-48C7-853A-1A00AA5977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562" y="1826968"/>
            <a:ext cx="460920" cy="4495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4E7FA38-1635-41B7-AD7D-271CCABDD7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241" y="1842370"/>
            <a:ext cx="460920" cy="4495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6E8C064-91F4-4A6E-B2ED-74DB579B05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187" y="1842370"/>
            <a:ext cx="460920" cy="4495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8306A38-2AD9-43EA-91CB-E9E903DC86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399" y="1842370"/>
            <a:ext cx="460920" cy="4495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0793C15-F1F2-4355-A329-5F9640CC6A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372" y="1842370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85D0B60-E217-41E7-B754-C3D9092612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133" y="1842370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A513E57-D481-4D0A-94D9-C8B7700D61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884" y="1842370"/>
            <a:ext cx="460920" cy="44956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B183021-DA27-4191-B0C0-64867CCC6E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112" y="1842370"/>
            <a:ext cx="460920" cy="44956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7CDD457-F28D-4264-B4D6-F0EF1A394D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026" y="1842370"/>
            <a:ext cx="460920" cy="449567"/>
          </a:xfrm>
          <a:prstGeom prst="rect">
            <a:avLst/>
          </a:prstGeom>
        </p:spPr>
      </p:pic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75AB16B6-A6F2-473B-A3EE-B798C91FCA6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21890" y="3529642"/>
          <a:ext cx="7241350" cy="23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4135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724135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id="{FA5B1210-C87C-462E-98F1-AE356FF3BC09}"/>
              </a:ext>
            </a:extLst>
          </p:cNvPr>
          <p:cNvSpPr txBox="1"/>
          <p:nvPr/>
        </p:nvSpPr>
        <p:spPr>
          <a:xfrm>
            <a:off x="1521672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100</a:t>
            </a:r>
            <a:endParaRPr lang="en-GB" sz="32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11CEA0A-22BC-4F2A-B150-187E33513C42}"/>
              </a:ext>
            </a:extLst>
          </p:cNvPr>
          <p:cNvSpPr txBox="1"/>
          <p:nvPr/>
        </p:nvSpPr>
        <p:spPr>
          <a:xfrm>
            <a:off x="8765301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200</a:t>
            </a:r>
            <a:endParaRPr lang="en-GB" sz="32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945BBCE-7CE2-410F-B056-594FF82E055E}"/>
              </a:ext>
            </a:extLst>
          </p:cNvPr>
          <p:cNvSpPr txBox="1"/>
          <p:nvPr/>
        </p:nvSpPr>
        <p:spPr>
          <a:xfrm>
            <a:off x="2247609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110</a:t>
            </a:r>
            <a:endParaRPr lang="en-GB" sz="32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54071EA-FED7-4D0F-93CB-0CC90B6397FC}"/>
              </a:ext>
            </a:extLst>
          </p:cNvPr>
          <p:cNvSpPr txBox="1"/>
          <p:nvPr/>
        </p:nvSpPr>
        <p:spPr>
          <a:xfrm>
            <a:off x="2975721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120</a:t>
            </a:r>
            <a:endParaRPr lang="en-GB" sz="32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B0A7F44-B0F9-4987-B486-203FA3F88337}"/>
              </a:ext>
            </a:extLst>
          </p:cNvPr>
          <p:cNvSpPr txBox="1"/>
          <p:nvPr/>
        </p:nvSpPr>
        <p:spPr>
          <a:xfrm>
            <a:off x="3695384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130</a:t>
            </a:r>
            <a:endParaRPr lang="en-GB" sz="320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9F6A1AD-A0C5-4534-9CE4-3CD745D7532E}"/>
              </a:ext>
            </a:extLst>
          </p:cNvPr>
          <p:cNvSpPr txBox="1"/>
          <p:nvPr/>
        </p:nvSpPr>
        <p:spPr>
          <a:xfrm>
            <a:off x="4423420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140</a:t>
            </a:r>
            <a:endParaRPr lang="en-GB" sz="32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1E6C12-BA85-4863-BBEC-E708365B92E2}"/>
              </a:ext>
            </a:extLst>
          </p:cNvPr>
          <p:cNvSpPr txBox="1"/>
          <p:nvPr/>
        </p:nvSpPr>
        <p:spPr>
          <a:xfrm>
            <a:off x="5142702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150</a:t>
            </a:r>
            <a:endParaRPr lang="en-GB" sz="320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3038DEF-DBA9-46AA-BD3A-B3125C21838E}"/>
              </a:ext>
            </a:extLst>
          </p:cNvPr>
          <p:cNvSpPr txBox="1"/>
          <p:nvPr/>
        </p:nvSpPr>
        <p:spPr>
          <a:xfrm>
            <a:off x="5871118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160</a:t>
            </a:r>
            <a:endParaRPr lang="en-GB" sz="320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A39F4AC-7FB5-42E4-A06B-BFD59F45265C}"/>
              </a:ext>
            </a:extLst>
          </p:cNvPr>
          <p:cNvSpPr txBox="1"/>
          <p:nvPr/>
        </p:nvSpPr>
        <p:spPr>
          <a:xfrm>
            <a:off x="6590020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170</a:t>
            </a:r>
            <a:endParaRPr lang="en-GB" sz="32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44CAD07-AFF6-46F1-886A-984A6B37341E}"/>
              </a:ext>
            </a:extLst>
          </p:cNvPr>
          <p:cNvSpPr txBox="1"/>
          <p:nvPr/>
        </p:nvSpPr>
        <p:spPr>
          <a:xfrm>
            <a:off x="7308973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180</a:t>
            </a:r>
            <a:endParaRPr lang="en-GB" sz="32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38DD55B-844F-4EFD-B958-99A3D7A14056}"/>
              </a:ext>
            </a:extLst>
          </p:cNvPr>
          <p:cNvSpPr txBox="1"/>
          <p:nvPr/>
        </p:nvSpPr>
        <p:spPr>
          <a:xfrm>
            <a:off x="8045798" y="3689954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190</a:t>
            </a:r>
            <a:endParaRPr lang="en-GB" sz="32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394AD41-E21E-43C5-A087-1A0BE9929288}"/>
              </a:ext>
            </a:extLst>
          </p:cNvPr>
          <p:cNvSpPr txBox="1"/>
          <p:nvPr/>
        </p:nvSpPr>
        <p:spPr>
          <a:xfrm>
            <a:off x="8395802" y="2767716"/>
            <a:ext cx="80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195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18480B4F-3BE6-4278-BA86-FE10481F4732}"/>
              </a:ext>
            </a:extLst>
          </p:cNvPr>
          <p:cNvCxnSpPr>
            <a:cxnSpLocks/>
          </p:cNvCxnSpPr>
          <p:nvPr/>
        </p:nvCxnSpPr>
        <p:spPr>
          <a:xfrm>
            <a:off x="8805767" y="3210025"/>
            <a:ext cx="0" cy="42152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3175356C-E672-42BE-9BBB-3D84AD4E11EC}"/>
              </a:ext>
            </a:extLst>
          </p:cNvPr>
          <p:cNvSpPr/>
          <p:nvPr/>
        </p:nvSpPr>
        <p:spPr>
          <a:xfrm>
            <a:off x="2023532" y="4714016"/>
            <a:ext cx="1024511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36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888153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What is 100 less 176?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	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           </a:t>
            </a:r>
            <a:r>
              <a:rPr lang="en-GB" sz="2800" dirty="0">
                <a:solidFill>
                  <a:prstClr val="black"/>
                </a:solidFill>
              </a:rPr>
              <a:t>   is 100 more than 508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There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    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tens in 100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</a:t>
            </a:r>
            <a:r>
              <a:rPr lang="en-GB" sz="2800" dirty="0">
                <a:solidFill>
                  <a:prstClr val="black"/>
                </a:solidFill>
              </a:rPr>
              <a:t>	The circle is moving             squares             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	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7DE88125-DE7C-43B8-B0C3-76C006A5E9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4467" y="3892700"/>
            <a:ext cx="2277460" cy="217677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B295222-D792-4068-8C34-8339E3F525F5}"/>
              </a:ext>
            </a:extLst>
          </p:cNvPr>
          <p:cNvSpPr/>
          <p:nvPr/>
        </p:nvSpPr>
        <p:spPr>
          <a:xfrm>
            <a:off x="1209859" y="2594480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BB94879-34A7-42FC-992F-1FF1564BC054}"/>
              </a:ext>
            </a:extLst>
          </p:cNvPr>
          <p:cNvSpPr/>
          <p:nvPr/>
        </p:nvSpPr>
        <p:spPr>
          <a:xfrm>
            <a:off x="2709909" y="3855519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FB539F4-1EE3-43F8-A767-1CCF7F5FC231}"/>
              </a:ext>
            </a:extLst>
          </p:cNvPr>
          <p:cNvSpPr/>
          <p:nvPr/>
        </p:nvSpPr>
        <p:spPr>
          <a:xfrm>
            <a:off x="6350837" y="5122279"/>
            <a:ext cx="831098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D0DCED8-99B6-4418-B8EB-794CE7F221C0}"/>
              </a:ext>
            </a:extLst>
          </p:cNvPr>
          <p:cNvSpPr/>
          <p:nvPr/>
        </p:nvSpPr>
        <p:spPr>
          <a:xfrm>
            <a:off x="4167760" y="5122279"/>
            <a:ext cx="785236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13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4222C-8526-4554-B220-88D2F0B574DE}"/>
              </a:ext>
            </a:extLst>
          </p:cNvPr>
          <p:cNvSpPr txBox="1"/>
          <p:nvPr/>
        </p:nvSpPr>
        <p:spPr>
          <a:xfrm>
            <a:off x="228599" y="1285103"/>
            <a:ext cx="888153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		</a:t>
            </a:r>
            <a:r>
              <a:rPr lang="en-GB" sz="2800" dirty="0">
                <a:solidFill>
                  <a:prstClr val="black"/>
                </a:solidFill>
              </a:rPr>
              <a:t>What is 100 less 176?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	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		           </a:t>
            </a:r>
            <a:r>
              <a:rPr lang="en-GB" sz="2800" dirty="0">
                <a:solidFill>
                  <a:prstClr val="black"/>
                </a:solidFill>
              </a:rPr>
              <a:t>   is 100 more than 508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		There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    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tens in 100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	</a:t>
            </a:r>
            <a:r>
              <a:rPr lang="en-GB" sz="2800" dirty="0">
                <a:solidFill>
                  <a:prstClr val="black"/>
                </a:solidFill>
              </a:rPr>
              <a:t>	The circle is moving             squares             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	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1216147" y="2587053"/>
            <a:ext cx="1073490" cy="52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1109CBC9-CA08-4273-963B-AF6393BF640B}"/>
              </a:ext>
            </a:extLst>
          </p:cNvPr>
          <p:cNvSpPr txBox="1"/>
          <p:nvPr/>
        </p:nvSpPr>
        <p:spPr>
          <a:xfrm>
            <a:off x="4468374" y="1285103"/>
            <a:ext cx="728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76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9EE10E-D77D-4380-8352-F5EDCE5A5D56}"/>
              </a:ext>
            </a:extLst>
          </p:cNvPr>
          <p:cNvSpPr txBox="1"/>
          <p:nvPr/>
        </p:nvSpPr>
        <p:spPr>
          <a:xfrm>
            <a:off x="2709909" y="3855519"/>
            <a:ext cx="1073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11590E7-4F42-43A7-9CF4-E44538ED714E}"/>
              </a:ext>
            </a:extLst>
          </p:cNvPr>
          <p:cNvSpPr txBox="1"/>
          <p:nvPr/>
        </p:nvSpPr>
        <p:spPr>
          <a:xfrm>
            <a:off x="6343551" y="5113916"/>
            <a:ext cx="838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left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DE88125-DE7C-43B8-B0C3-76C006A5E9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4467" y="3892700"/>
            <a:ext cx="2277460" cy="217677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489732C-E684-4968-A4AE-2744370A4CC4}"/>
              </a:ext>
            </a:extLst>
          </p:cNvPr>
          <p:cNvSpPr txBox="1"/>
          <p:nvPr/>
        </p:nvSpPr>
        <p:spPr>
          <a:xfrm>
            <a:off x="4186127" y="5130425"/>
            <a:ext cx="766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295222-D792-4068-8C34-8339E3F525F5}"/>
              </a:ext>
            </a:extLst>
          </p:cNvPr>
          <p:cNvSpPr/>
          <p:nvPr/>
        </p:nvSpPr>
        <p:spPr>
          <a:xfrm>
            <a:off x="1209859" y="2594480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BB94879-34A7-42FC-992F-1FF1564BC054}"/>
              </a:ext>
            </a:extLst>
          </p:cNvPr>
          <p:cNvSpPr/>
          <p:nvPr/>
        </p:nvSpPr>
        <p:spPr>
          <a:xfrm>
            <a:off x="2709909" y="3855519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FB539F4-1EE3-43F8-A767-1CCF7F5FC231}"/>
              </a:ext>
            </a:extLst>
          </p:cNvPr>
          <p:cNvSpPr/>
          <p:nvPr/>
        </p:nvSpPr>
        <p:spPr>
          <a:xfrm>
            <a:off x="6350837" y="5122279"/>
            <a:ext cx="831098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D0DCED8-99B6-4418-B8EB-794CE7F221C0}"/>
              </a:ext>
            </a:extLst>
          </p:cNvPr>
          <p:cNvSpPr/>
          <p:nvPr/>
        </p:nvSpPr>
        <p:spPr>
          <a:xfrm>
            <a:off x="4167760" y="5122279"/>
            <a:ext cx="785236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0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/>
      <p:bldP spid="16" grpId="0"/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to compare.</a:t>
                </a: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				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10 more than 900?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What number is represented?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Order the masses, starting with the lightest.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69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val 12">
            <a:extLst>
              <a:ext uri="{FF2B5EF4-FFF2-40B4-BE49-F238E27FC236}">
                <a16:creationId xmlns:a16="http://schemas.microsoft.com/office/drawing/2014/main" id="{99380197-CF10-4D85-B9A8-6F7B33FD86E3}"/>
              </a:ext>
            </a:extLst>
          </p:cNvPr>
          <p:cNvSpPr/>
          <p:nvPr/>
        </p:nvSpPr>
        <p:spPr>
          <a:xfrm>
            <a:off x="2792972" y="1870833"/>
            <a:ext cx="478633" cy="47863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5C90143-2D9E-4C2A-AE38-036E86B13F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963" y="4372368"/>
            <a:ext cx="460920" cy="4495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15309C3-8156-407E-921B-29878C8E7E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399" y="4372368"/>
            <a:ext cx="460920" cy="4495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5EF83C-BAF4-49AA-AA52-6290DAA6E6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822" y="4372368"/>
            <a:ext cx="460920" cy="4495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7316355-79A1-4218-A264-E1A8905D4A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681" y="4372368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1ABFD79-DC46-4351-A3CE-9538772FA6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540" y="4372368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4E13614-E543-434A-9AFA-0602236874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258" y="4372368"/>
            <a:ext cx="460920" cy="44956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5F8FA7C-9A45-44C2-952F-1695848722E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19" y="4372368"/>
            <a:ext cx="460920" cy="44956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3BD6111-0649-4250-BA25-6BB4FEC16133}"/>
              </a:ext>
            </a:extLst>
          </p:cNvPr>
          <p:cNvSpPr/>
          <p:nvPr/>
        </p:nvSpPr>
        <p:spPr>
          <a:xfrm>
            <a:off x="2064715" y="1851200"/>
            <a:ext cx="1935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472        427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4C7216-470D-4E2B-B24C-62DAB342AAE1}"/>
              </a:ext>
            </a:extLst>
          </p:cNvPr>
          <p:cNvSpPr/>
          <p:nvPr/>
        </p:nvSpPr>
        <p:spPr>
          <a:xfrm>
            <a:off x="1118013" y="5753881"/>
            <a:ext cx="3716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	15 g, 85 g, 37 g, 58 g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142823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to compare.</a:t>
                </a: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				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What is 10 more than 900?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What number is represented?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Order the masses, starting with the lightest.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	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69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1DBC3AA-822E-43EC-9191-15A060BAD06A}"/>
                  </a:ext>
                </a:extLst>
              </p:cNvPr>
              <p:cNvSpPr txBox="1"/>
              <p:nvPr/>
            </p:nvSpPr>
            <p:spPr>
              <a:xfrm>
                <a:off x="2841537" y="1828600"/>
                <a:ext cx="3618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1DBC3AA-822E-43EC-9191-15A060BAD0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1537" y="1828600"/>
                <a:ext cx="361823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5"/>
                <a:stretch>
                  <a:fillRect l="-4029" t="-14151" r="-3297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1109CBC9-CA08-4273-963B-AF6393BF640B}"/>
              </a:ext>
            </a:extLst>
          </p:cNvPr>
          <p:cNvSpPr txBox="1"/>
          <p:nvPr/>
        </p:nvSpPr>
        <p:spPr>
          <a:xfrm>
            <a:off x="5659440" y="433554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232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563351-DDE8-4F48-B5B7-D700427E4726}"/>
              </a:ext>
            </a:extLst>
          </p:cNvPr>
          <p:cNvSpPr txBox="1"/>
          <p:nvPr/>
        </p:nvSpPr>
        <p:spPr>
          <a:xfrm>
            <a:off x="5267829" y="256884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910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9380197-CF10-4D85-B9A8-6F7B33FD86E3}"/>
              </a:ext>
            </a:extLst>
          </p:cNvPr>
          <p:cNvSpPr/>
          <p:nvPr/>
        </p:nvSpPr>
        <p:spPr>
          <a:xfrm>
            <a:off x="2792972" y="1870833"/>
            <a:ext cx="478633" cy="47863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5C90143-2D9E-4C2A-AE38-036E86B13F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963" y="4372368"/>
            <a:ext cx="460920" cy="4495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15309C3-8156-407E-921B-29878C8E7E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399" y="4372368"/>
            <a:ext cx="460920" cy="4495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5EF83C-BAF4-49AA-AA52-6290DAA6E6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822" y="4372368"/>
            <a:ext cx="460920" cy="44956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7316355-79A1-4218-A264-E1A8905D4A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681" y="4372368"/>
            <a:ext cx="460920" cy="4495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1ABFD79-DC46-4351-A3CE-9538772FA6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540" y="4372368"/>
            <a:ext cx="460920" cy="449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4E13614-E543-434A-9AFA-0602236874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258" y="4372368"/>
            <a:ext cx="460920" cy="44956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5F8FA7C-9A45-44C2-952F-1695848722E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19" y="4372368"/>
            <a:ext cx="460920" cy="44956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DC08B58-A41E-4C77-9B40-4D4603694476}"/>
              </a:ext>
            </a:extLst>
          </p:cNvPr>
          <p:cNvSpPr txBox="1"/>
          <p:nvPr/>
        </p:nvSpPr>
        <p:spPr>
          <a:xfrm>
            <a:off x="5089579" y="5741542"/>
            <a:ext cx="3746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 g, 37 g, 58 g, 85 g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BD6111-0649-4250-BA25-6BB4FEC16133}"/>
              </a:ext>
            </a:extLst>
          </p:cNvPr>
          <p:cNvSpPr/>
          <p:nvPr/>
        </p:nvSpPr>
        <p:spPr>
          <a:xfrm>
            <a:off x="2064715" y="1851200"/>
            <a:ext cx="1935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472        427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4C7216-470D-4E2B-B24C-62DAB342AAE1}"/>
              </a:ext>
            </a:extLst>
          </p:cNvPr>
          <p:cNvSpPr/>
          <p:nvPr/>
        </p:nvSpPr>
        <p:spPr>
          <a:xfrm>
            <a:off x="1118013" y="5753881"/>
            <a:ext cx="3716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	15 g, 85 g, 37 g, 58 g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51783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2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251257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Order the numbers from smallest to greatest.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	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to compare.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	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da-DK" sz="2800" dirty="0">
                    <a:solidFill>
                      <a:prstClr val="black"/>
                    </a:solidFill>
                  </a:rPr>
                  <a:t>502 </a:t>
                </a:r>
                <a14:m>
                  <m:oMath xmlns:m="http://schemas.openxmlformats.org/officeDocument/2006/math">
                    <m:r>
                      <a:rPr lang="da-DK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da-DK" sz="2800" dirty="0">
                    <a:solidFill>
                      <a:prstClr val="black"/>
                    </a:solidFill>
                  </a:rPr>
                  <a:t> 5 hundreds </a:t>
                </a:r>
                <a14:m>
                  <m:oMath xmlns:m="http://schemas.openxmlformats.org/officeDocument/2006/math">
                    <m:r>
                      <a:rPr lang="da-DK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da-DK" sz="2800" dirty="0">
                    <a:solidFill>
                      <a:prstClr val="black"/>
                    </a:solidFill>
                  </a:rPr>
                  <a:t>                tens </a:t>
                </a:r>
                <a14:m>
                  <m:oMath xmlns:m="http://schemas.openxmlformats.org/officeDocument/2006/math">
                    <m:r>
                      <a:rPr lang="da-DK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da-DK" sz="2800" dirty="0">
                    <a:solidFill>
                      <a:prstClr val="black"/>
                    </a:solidFill>
                  </a:rPr>
                  <a:t> 2 ones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Calculate 90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251257" cy="5693866"/>
              </a:xfrm>
              <a:prstGeom prst="rect">
                <a:avLst/>
              </a:prstGeom>
              <a:blipFill>
                <a:blip r:embed="rId3"/>
                <a:stretch>
                  <a:fillRect l="-1477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>
            <a:extLst>
              <a:ext uri="{FF2B5EF4-FFF2-40B4-BE49-F238E27FC236}">
                <a16:creationId xmlns:a16="http://schemas.microsoft.com/office/drawing/2014/main" id="{35318B7F-861F-4067-B011-FF5882942DE8}"/>
              </a:ext>
            </a:extLst>
          </p:cNvPr>
          <p:cNvSpPr/>
          <p:nvPr/>
        </p:nvSpPr>
        <p:spPr>
          <a:xfrm>
            <a:off x="5146267" y="3610498"/>
            <a:ext cx="478633" cy="47863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F9FBDC-CFA8-4098-AD3D-407565DA8823}"/>
              </a:ext>
            </a:extLst>
          </p:cNvPr>
          <p:cNvSpPr/>
          <p:nvPr/>
        </p:nvSpPr>
        <p:spPr>
          <a:xfrm>
            <a:off x="1624491" y="3579738"/>
            <a:ext cx="4793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hundreds and 7 ones         370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3B781A9-7283-45EA-81E1-ABCBEA79B066}"/>
              </a:ext>
            </a:extLst>
          </p:cNvPr>
          <p:cNvSpPr/>
          <p:nvPr/>
        </p:nvSpPr>
        <p:spPr>
          <a:xfrm>
            <a:off x="4296505" y="4720280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88C0D1-C4AF-4D0A-8E5E-E7C8D5B68E07}"/>
              </a:ext>
            </a:extLst>
          </p:cNvPr>
          <p:cNvSpPr/>
          <p:nvPr/>
        </p:nvSpPr>
        <p:spPr>
          <a:xfrm>
            <a:off x="1576486" y="1948299"/>
            <a:ext cx="31373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390 , 387 , 393 , 389</a:t>
            </a:r>
          </a:p>
        </p:txBody>
      </p:sp>
    </p:spTree>
    <p:extLst>
      <p:ext uri="{BB962C8B-B14F-4D97-AF65-F5344CB8AC3E}">
        <p14:creationId xmlns:p14="http://schemas.microsoft.com/office/powerpoint/2010/main" val="7914663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251257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Order the numbers from smallest to greatest.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	</a:t>
                </a:r>
              </a:p>
              <a:p>
                <a:pPr lvl="0"/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2)		</a:t>
                </a:r>
                <a:r>
                  <a:rPr lang="en-GB" sz="2800" dirty="0">
                    <a:solidFill>
                      <a:prstClr val="black"/>
                    </a:solidFill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to compare.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	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3)		</a:t>
                </a:r>
                <a:r>
                  <a:rPr lang="da-DK" sz="2800" dirty="0">
                    <a:solidFill>
                      <a:prstClr val="black"/>
                    </a:solidFill>
                  </a:rPr>
                  <a:t>502 </a:t>
                </a:r>
                <a14:m>
                  <m:oMath xmlns:m="http://schemas.openxmlformats.org/officeDocument/2006/math">
                    <m:r>
                      <a:rPr lang="da-DK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da-DK" sz="2800" dirty="0">
                    <a:solidFill>
                      <a:prstClr val="black"/>
                    </a:solidFill>
                  </a:rPr>
                  <a:t> 5 hundreds </a:t>
                </a:r>
                <a14:m>
                  <m:oMath xmlns:m="http://schemas.openxmlformats.org/officeDocument/2006/math">
                    <m:r>
                      <a:rPr lang="da-DK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da-DK" sz="2800" dirty="0">
                    <a:solidFill>
                      <a:prstClr val="black"/>
                    </a:solidFill>
                  </a:rPr>
                  <a:t>                tens </a:t>
                </a:r>
                <a14:m>
                  <m:oMath xmlns:m="http://schemas.openxmlformats.org/officeDocument/2006/math">
                    <m:r>
                      <a:rPr lang="da-DK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da-DK" sz="2800" dirty="0">
                    <a:solidFill>
                      <a:prstClr val="black"/>
                    </a:solidFill>
                  </a:rPr>
                  <a:t> 2 ones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4)		Calculate 90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A4222C-8526-4554-B220-88D2F0B57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251257" cy="5693866"/>
              </a:xfrm>
              <a:prstGeom prst="rect">
                <a:avLst/>
              </a:prstGeom>
              <a:blipFill>
                <a:blip r:embed="rId3"/>
                <a:stretch>
                  <a:fillRect l="-1477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9943D40-F519-4D03-AD93-CB34C7ED9EE9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BC3AA-822E-43EC-9191-15A060BAD06A}"/>
              </a:ext>
            </a:extLst>
          </p:cNvPr>
          <p:cNvSpPr txBox="1"/>
          <p:nvPr/>
        </p:nvSpPr>
        <p:spPr>
          <a:xfrm>
            <a:off x="4288038" y="4713934"/>
            <a:ext cx="1073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FF0000"/>
                </a:solidFill>
                <a:latin typeface="Calibri" panose="020F0502020204030204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/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DB5EAA-2DF5-483C-AACD-A7D2C85656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837" y="854848"/>
                <a:ext cx="1666699" cy="646331"/>
              </a:xfrm>
              <a:prstGeom prst="rect">
                <a:avLst/>
              </a:prstGeom>
              <a:blipFill>
                <a:blip r:embed="rId4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9CF68D4B-A615-4E12-AC52-192A81FCD928}"/>
              </a:ext>
            </a:extLst>
          </p:cNvPr>
          <p:cNvSpPr txBox="1"/>
          <p:nvPr/>
        </p:nvSpPr>
        <p:spPr>
          <a:xfrm>
            <a:off x="5192119" y="1948299"/>
            <a:ext cx="3454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387 , 389 , 390 , 393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563351-DDE8-4F48-B5B7-D700427E4726}"/>
              </a:ext>
            </a:extLst>
          </p:cNvPr>
          <p:cNvSpPr txBox="1"/>
          <p:nvPr/>
        </p:nvSpPr>
        <p:spPr>
          <a:xfrm>
            <a:off x="4271508" y="5981327"/>
            <a:ext cx="62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3C0498C-0575-41B4-B111-8FE293B21E27}"/>
                  </a:ext>
                </a:extLst>
              </p:cNvPr>
              <p:cNvSpPr txBox="1"/>
              <p:nvPr/>
            </p:nvSpPr>
            <p:spPr>
              <a:xfrm>
                <a:off x="5146267" y="3579738"/>
                <a:ext cx="3618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3C0498C-0575-41B4-B111-8FE293B21E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6267" y="3579738"/>
                <a:ext cx="36182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>
            <a:extLst>
              <a:ext uri="{FF2B5EF4-FFF2-40B4-BE49-F238E27FC236}">
                <a16:creationId xmlns:a16="http://schemas.microsoft.com/office/drawing/2014/main" id="{35318B7F-861F-4067-B011-FF5882942DE8}"/>
              </a:ext>
            </a:extLst>
          </p:cNvPr>
          <p:cNvSpPr/>
          <p:nvPr/>
        </p:nvSpPr>
        <p:spPr>
          <a:xfrm>
            <a:off x="5146267" y="3610498"/>
            <a:ext cx="478633" cy="47863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F9FBDC-CFA8-4098-AD3D-407565DA8823}"/>
              </a:ext>
            </a:extLst>
          </p:cNvPr>
          <p:cNvSpPr/>
          <p:nvPr/>
        </p:nvSpPr>
        <p:spPr>
          <a:xfrm>
            <a:off x="1624491" y="3579738"/>
            <a:ext cx="4793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hundreds and 7 ones         370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3B781A9-7283-45EA-81E1-ABCBEA79B066}"/>
              </a:ext>
            </a:extLst>
          </p:cNvPr>
          <p:cNvSpPr/>
          <p:nvPr/>
        </p:nvSpPr>
        <p:spPr>
          <a:xfrm>
            <a:off x="4296505" y="4720280"/>
            <a:ext cx="1073490" cy="523220"/>
          </a:xfrm>
          <a:prstGeom prst="rect">
            <a:avLst/>
          </a:prstGeom>
          <a:noFill/>
          <a:ln w="19050">
            <a:solidFill>
              <a:srgbClr val="F39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88C0D1-C4AF-4D0A-8E5E-E7C8D5B68E07}"/>
              </a:ext>
            </a:extLst>
          </p:cNvPr>
          <p:cNvSpPr/>
          <p:nvPr/>
        </p:nvSpPr>
        <p:spPr>
          <a:xfrm>
            <a:off x="1576486" y="1948299"/>
            <a:ext cx="31373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</a:rPr>
              <a:t>390 , 387 , 393 , 389</a:t>
            </a:r>
          </a:p>
        </p:txBody>
      </p:sp>
    </p:spTree>
    <p:extLst>
      <p:ext uri="{BB962C8B-B14F-4D97-AF65-F5344CB8AC3E}">
        <p14:creationId xmlns:p14="http://schemas.microsoft.com/office/powerpoint/2010/main" val="400512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4a41c2b-c9a4-4155-9cd3-2586bd5a7cc7" xsi:nil="true"/>
    <lcf76f155ced4ddcb4097134ff3c332f xmlns="8fba47cf-d4c2-4342-84d4-550bc2b4b2f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6" ma:contentTypeDescription="Create a new document." ma:contentTypeScope="" ma:versionID="cb7457dbf3b42d30d7ff34203e0ef691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23d358e25c49068e52d3defcc7a394d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6fa8a1-5366-4e14-9289-3190a886ef3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2a2fd98-abde-4eda-a0c8-c6b46a7fc673}" ma:internalName="TaxCatchAll" ma:showField="CatchAllData" ma:web="94a41c2b-c9a4-4155-9cd3-2586bd5a7c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AA70CE-FDE2-4C87-BF67-3EE593A8645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A5D55A5-B261-4F58-BF03-8E06F6EC1003}">
  <ds:schemaRefs>
    <ds:schemaRef ds:uri="http://schemas.microsoft.com/office/2006/documentManagement/types"/>
    <ds:schemaRef ds:uri="http://purl.org/dc/dcmitype/"/>
    <ds:schemaRef ds:uri="http://purl.org/dc/terms/"/>
    <ds:schemaRef ds:uri="94a41c2b-c9a4-4155-9cd3-2586bd5a7cc7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8fba47cf-d4c2-4342-84d4-550bc2b4b2fe"/>
  </ds:schemaRefs>
</ds:datastoreItem>
</file>

<file path=customXml/itemProps3.xml><?xml version="1.0" encoding="utf-8"?>
<ds:datastoreItem xmlns:ds="http://schemas.openxmlformats.org/officeDocument/2006/customXml" ds:itemID="{0EB65BEE-A97B-4A65-B773-70FD646673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2907</TotalTime>
  <Words>2009</Words>
  <Application>Microsoft Office PowerPoint</Application>
  <PresentationFormat>A4 Paper (210x297 mm)</PresentationFormat>
  <Paragraphs>541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Bariol Bold</vt:lpstr>
      <vt:lpstr>Bariol Regular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Clare Whitehead</cp:lastModifiedBy>
  <cp:revision>191</cp:revision>
  <dcterms:created xsi:type="dcterms:W3CDTF">2019-10-15T10:24:11Z</dcterms:created>
  <dcterms:modified xsi:type="dcterms:W3CDTF">2023-08-08T13:45:06Z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