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gif" ContentType="image/gif"/>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23"/>
  </p:notesMasterIdLst>
  <p:handoutMasterIdLst>
    <p:handoutMasterId r:id="rId24"/>
  </p:handoutMasterIdLst>
  <p:sldIdLst>
    <p:sldId id="257" r:id="rId5"/>
    <p:sldId id="299" r:id="rId6"/>
    <p:sldId id="278" r:id="rId7"/>
    <p:sldId id="294" r:id="rId8"/>
    <p:sldId id="300" r:id="rId9"/>
    <p:sldId id="269" r:id="rId10"/>
    <p:sldId id="287" r:id="rId11"/>
    <p:sldId id="270" r:id="rId12"/>
    <p:sldId id="271" r:id="rId13"/>
    <p:sldId id="281" r:id="rId14"/>
    <p:sldId id="301" r:id="rId15"/>
    <p:sldId id="296" r:id="rId16"/>
    <p:sldId id="289" r:id="rId17"/>
    <p:sldId id="291" r:id="rId18"/>
    <p:sldId id="297" r:id="rId19"/>
    <p:sldId id="284" r:id="rId20"/>
    <p:sldId id="303" r:id="rId21"/>
    <p:sldId id="27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B5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896" autoAdjust="0"/>
    <p:restoredTop sz="94660"/>
  </p:normalViewPr>
  <p:slideViewPr>
    <p:cSldViewPr>
      <p:cViewPr varScale="1">
        <p:scale>
          <a:sx n="69" d="100"/>
          <a:sy n="69" d="100"/>
        </p:scale>
        <p:origin x="582" y="7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pPr/>
              <a:t>9/14/2025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pPr/>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pPr/>
              <a:t>9/14/2025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pPr/>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C8593D-7C47-471E-A8DF-97AC4FFD13F5}" type="datetimeFigureOut">
              <a:rPr lang="en-US" smtClean="0"/>
              <a:pPr/>
              <a:t>9/14/2025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FC8593D-7C47-471E-A8DF-97AC4FFD13F5}" type="datetimeFigureOut">
              <a:rPr lang="en-US" smtClean="0"/>
              <a:pPr/>
              <a:t>9/14/2025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C8593D-7C47-471E-A8DF-97AC4FFD13F5}" type="datetimeFigureOut">
              <a:rPr lang="en-US" smtClean="0"/>
              <a:pPr/>
              <a:t>9/14/2025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FC8593D-7C47-471E-A8DF-97AC4FFD13F5}" type="datetimeFigureOut">
              <a:rPr lang="en-US" smtClean="0"/>
              <a:pPr/>
              <a:t>9/14/2025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C8593D-7C47-471E-A8DF-97AC4FFD13F5}" type="datetimeFigureOut">
              <a:rPr lang="en-US" smtClean="0"/>
              <a:pPr/>
              <a:t>9/14/2025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C8593D-7C47-471E-A8DF-97AC4FFD13F5}" type="datetimeFigureOut">
              <a:rPr lang="en-US" smtClean="0"/>
              <a:pPr/>
              <a:t>9/14/2025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C8593D-7C47-471E-A8DF-97AC4FFD13F5}" type="datetimeFigureOut">
              <a:rPr lang="en-US" smtClean="0"/>
              <a:pPr/>
              <a:t>9/14/2025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pPr/>
              <a:t>‹#›</a:t>
            </a:fld>
            <a:endParaRPr lang="en-US"/>
          </a:p>
        </p:txBody>
      </p:sp>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a:extLst/>
        </p:spPr>
        <p:txBody>
          <a:bodyPr vert="horz" wrap="square" lIns="91440" tIns="45720" rIns="91440" bIns="45720" numCol="1" anchor="t" anchorCtr="0" compatLnSpc="1">
            <a:prstTxWarp prst="textNoShape">
              <a:avLst/>
            </a:prstTxWarp>
          </a:bodyPr>
          <a:lstStyle/>
          <a:p>
            <a:endParaRPr lang="en-US"/>
          </a:p>
        </p:txBody>
      </p:sp>
      <p:sp>
        <p:nvSpPr>
          <p:cNvPr id="12" name="Picture Placeholder 11"/>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305425"/>
            <a:ext cx="3566160" cy="1097280"/>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
        <p:nvSpPr>
          <p:cNvPr id="20" name="Text Placeholder 16"/>
          <p:cNvSpPr>
            <a:spLocks noGrp="1"/>
          </p:cNvSpPr>
          <p:nvPr>
            <p:ph type="body" sz="quarter" idx="16"/>
          </p:nvPr>
        </p:nvSpPr>
        <p:spPr>
          <a:xfrm>
            <a:off x="5566714" y="5305425"/>
            <a:ext cx="3566160" cy="1097280"/>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C8593D-7C47-471E-A8DF-97AC4FFD13F5}" type="datetimeFigureOut">
              <a:rPr lang="en-US" smtClean="0"/>
              <a:pPr/>
              <a:t>9/14/2025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C8593D-7C47-471E-A8DF-97AC4FFD13F5}" type="datetimeFigureOut">
              <a:rPr lang="en-US" smtClean="0"/>
              <a:pPr/>
              <a:t>9/14/2025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000">
                <a:solidFill>
                  <a:schemeClr val="tx1"/>
                </a:solidFill>
              </a:defRPr>
            </a:lvl1pPr>
          </a:lstStyle>
          <a:p>
            <a:fld id="{7FC8593D-7C47-471E-A8DF-97AC4FFD13F5}" type="datetimeFigureOut">
              <a:rPr lang="en-US" smtClean="0"/>
              <a:pPr/>
              <a:t>9/14/2025</a:t>
            </a:fld>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000">
                <a:solidFill>
                  <a:schemeClr val="tx1"/>
                </a:solidFill>
              </a:defRPr>
            </a:lvl1pPr>
          </a:lstStyle>
          <a:p>
            <a:fld id="{289D71E3-7D81-4C24-B9D8-6B108755C64C}" type="slidenum">
              <a:rPr lang="en-US" smtClean="0"/>
              <a:pPr/>
              <a:t>‹#›</a:t>
            </a:fld>
            <a:endParaRPr lang="en-US"/>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image" Target="../media/image11.jpeg"/><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image" Target="../media/image10.jpeg"/><Relationship Id="rId16" Type="http://schemas.openxmlformats.org/officeDocument/2006/relationships/image" Target="../media/image24.png"/><Relationship Id="rId1" Type="http://schemas.openxmlformats.org/officeDocument/2006/relationships/slideLayout" Target="../slideLayouts/slideLayout12.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5" Type="http://schemas.openxmlformats.org/officeDocument/2006/relationships/image" Target="../media/image2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31.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mertonabbey.merton.sch.uk/class-pages/"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66900" y="-228600"/>
            <a:ext cx="8458200" cy="1828800"/>
          </a:xfrm>
        </p:spPr>
        <p:txBody>
          <a:bodyPr>
            <a:noAutofit/>
          </a:bodyPr>
          <a:lstStyle/>
          <a:p>
            <a:pPr algn="ctr"/>
            <a:r>
              <a:rPr lang="en-US" sz="6600" b="1" dirty="0">
                <a:latin typeface="Comic Sans MS" panose="030F0702030302020204" pitchFamily="66" charset="0"/>
              </a:rPr>
              <a:t>Welcome to Year 3!</a:t>
            </a:r>
          </a:p>
        </p:txBody>
      </p:sp>
      <p:sp>
        <p:nvSpPr>
          <p:cNvPr id="5" name="Title 1"/>
          <p:cNvSpPr txBox="1">
            <a:spLocks/>
          </p:cNvSpPr>
          <p:nvPr/>
        </p:nvSpPr>
        <p:spPr>
          <a:xfrm>
            <a:off x="1371600" y="2133600"/>
            <a:ext cx="8458200" cy="18288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6600" b="1" dirty="0">
                <a:latin typeface="Comic Sans MS" panose="030F0702030302020204" pitchFamily="66" charset="0"/>
              </a:rPr>
              <a:t>Nelson Class</a:t>
            </a:r>
          </a:p>
          <a:p>
            <a:pPr algn="ctr"/>
            <a:endParaRPr lang="en-US" sz="6600" b="1" dirty="0">
              <a:latin typeface="Comic Sans MS" panose="030F0702030302020204" pitchFamily="66" charset="0"/>
            </a:endParaRPr>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6B06F9B-F38F-45B5-94FD-A067C601AA3B}"/>
              </a:ext>
            </a:extLst>
          </p:cNvPr>
          <p:cNvSpPr/>
          <p:nvPr/>
        </p:nvSpPr>
        <p:spPr>
          <a:xfrm>
            <a:off x="2705100" y="228600"/>
            <a:ext cx="6781800" cy="707886"/>
          </a:xfrm>
          <a:prstGeom prst="rect">
            <a:avLst/>
          </a:prstGeom>
        </p:spPr>
        <p:txBody>
          <a:bodyPr wrap="square">
            <a:spAutoFit/>
          </a:bodyPr>
          <a:lstStyle/>
          <a:p>
            <a:pPr algn="ctr"/>
            <a:r>
              <a:rPr lang="en-US" sz="4000" b="1" dirty="0">
                <a:latin typeface="Trebuchet MS" panose="020B0603020202020204" pitchFamily="34" charset="0"/>
              </a:rPr>
              <a:t>Who’s teaching your child…</a:t>
            </a:r>
            <a:endParaRPr lang="en-GB" sz="4000" dirty="0"/>
          </a:p>
        </p:txBody>
      </p:sp>
      <p:pic>
        <p:nvPicPr>
          <p:cNvPr id="3" name="Picture 2">
            <a:extLst>
              <a:ext uri="{FF2B5EF4-FFF2-40B4-BE49-F238E27FC236}">
                <a16:creationId xmlns:a16="http://schemas.microsoft.com/office/drawing/2014/main" id="{0A9B6EB4-9B7D-4DED-AA30-E2512D16DDE2}"/>
              </a:ext>
            </a:extLst>
          </p:cNvPr>
          <p:cNvPicPr>
            <a:picLocks noChangeAspect="1"/>
          </p:cNvPicPr>
          <p:nvPr/>
        </p:nvPicPr>
        <p:blipFill>
          <a:blip r:embed="rId2"/>
          <a:stretch>
            <a:fillRect/>
          </a:stretch>
        </p:blipFill>
        <p:spPr>
          <a:xfrm>
            <a:off x="533400" y="1100341"/>
            <a:ext cx="1873898" cy="2598725"/>
          </a:xfrm>
          <a:prstGeom prst="rect">
            <a:avLst/>
          </a:prstGeom>
        </p:spPr>
      </p:pic>
      <p:pic>
        <p:nvPicPr>
          <p:cNvPr id="6" name="Picture 5">
            <a:extLst>
              <a:ext uri="{FF2B5EF4-FFF2-40B4-BE49-F238E27FC236}">
                <a16:creationId xmlns:a16="http://schemas.microsoft.com/office/drawing/2014/main" id="{E8B09E23-2FF2-42DF-AFA8-DB25C5BD113A}"/>
              </a:ext>
            </a:extLst>
          </p:cNvPr>
          <p:cNvPicPr>
            <a:picLocks noChangeAspect="1"/>
          </p:cNvPicPr>
          <p:nvPr/>
        </p:nvPicPr>
        <p:blipFill>
          <a:blip r:embed="rId3"/>
          <a:stretch>
            <a:fillRect/>
          </a:stretch>
        </p:blipFill>
        <p:spPr>
          <a:xfrm>
            <a:off x="6688285" y="1109559"/>
            <a:ext cx="1836485" cy="2663160"/>
          </a:xfrm>
          <a:prstGeom prst="rect">
            <a:avLst/>
          </a:prstGeom>
        </p:spPr>
      </p:pic>
      <p:sp>
        <p:nvSpPr>
          <p:cNvPr id="9" name="TextBox 8">
            <a:extLst>
              <a:ext uri="{FF2B5EF4-FFF2-40B4-BE49-F238E27FC236}">
                <a16:creationId xmlns:a16="http://schemas.microsoft.com/office/drawing/2014/main" id="{9A76479D-A4C2-4418-AEE6-089BC3955CE1}"/>
              </a:ext>
            </a:extLst>
          </p:cNvPr>
          <p:cNvSpPr txBox="1"/>
          <p:nvPr/>
        </p:nvSpPr>
        <p:spPr>
          <a:xfrm>
            <a:off x="685800" y="3886200"/>
            <a:ext cx="1524000" cy="646331"/>
          </a:xfrm>
          <a:prstGeom prst="rect">
            <a:avLst/>
          </a:prstGeom>
          <a:noFill/>
        </p:spPr>
        <p:txBody>
          <a:bodyPr wrap="square" rtlCol="0">
            <a:spAutoFit/>
          </a:bodyPr>
          <a:lstStyle/>
          <a:p>
            <a:r>
              <a:rPr lang="en-GB" dirty="0"/>
              <a:t>Mrs Brown </a:t>
            </a:r>
          </a:p>
          <a:p>
            <a:r>
              <a:rPr lang="en-GB" dirty="0"/>
              <a:t>Teacher</a:t>
            </a:r>
          </a:p>
        </p:txBody>
      </p:sp>
      <p:sp>
        <p:nvSpPr>
          <p:cNvPr id="10" name="TextBox 9">
            <a:extLst>
              <a:ext uri="{FF2B5EF4-FFF2-40B4-BE49-F238E27FC236}">
                <a16:creationId xmlns:a16="http://schemas.microsoft.com/office/drawing/2014/main" id="{85C47FEC-D170-43D0-9514-13E642C2A51D}"/>
              </a:ext>
            </a:extLst>
          </p:cNvPr>
          <p:cNvSpPr txBox="1"/>
          <p:nvPr/>
        </p:nvSpPr>
        <p:spPr>
          <a:xfrm>
            <a:off x="6795949" y="3989476"/>
            <a:ext cx="2464738" cy="646331"/>
          </a:xfrm>
          <a:prstGeom prst="rect">
            <a:avLst/>
          </a:prstGeom>
          <a:noFill/>
        </p:spPr>
        <p:txBody>
          <a:bodyPr wrap="square" rtlCol="0">
            <a:spAutoFit/>
          </a:bodyPr>
          <a:lstStyle/>
          <a:p>
            <a:r>
              <a:rPr lang="en-GB" dirty="0"/>
              <a:t>Mrs Murphy</a:t>
            </a:r>
          </a:p>
          <a:p>
            <a:r>
              <a:rPr lang="en-GB" dirty="0"/>
              <a:t>Teaching Assistant</a:t>
            </a:r>
          </a:p>
        </p:txBody>
      </p:sp>
      <p:sp>
        <p:nvSpPr>
          <p:cNvPr id="11" name="TextBox 10">
            <a:extLst>
              <a:ext uri="{FF2B5EF4-FFF2-40B4-BE49-F238E27FC236}">
                <a16:creationId xmlns:a16="http://schemas.microsoft.com/office/drawing/2014/main" id="{32DEE938-EB6A-4CE3-861A-033708004823}"/>
              </a:ext>
            </a:extLst>
          </p:cNvPr>
          <p:cNvSpPr txBox="1"/>
          <p:nvPr/>
        </p:nvSpPr>
        <p:spPr>
          <a:xfrm>
            <a:off x="5595900" y="3943310"/>
            <a:ext cx="1800225" cy="369332"/>
          </a:xfrm>
          <a:prstGeom prst="rect">
            <a:avLst/>
          </a:prstGeom>
          <a:noFill/>
        </p:spPr>
        <p:txBody>
          <a:bodyPr wrap="square" rtlCol="0">
            <a:spAutoFit/>
          </a:bodyPr>
          <a:lstStyle/>
          <a:p>
            <a:endParaRPr lang="en-GB" dirty="0"/>
          </a:p>
        </p:txBody>
      </p:sp>
      <p:sp>
        <p:nvSpPr>
          <p:cNvPr id="12" name="TextBox 11">
            <a:extLst>
              <a:ext uri="{FF2B5EF4-FFF2-40B4-BE49-F238E27FC236}">
                <a16:creationId xmlns:a16="http://schemas.microsoft.com/office/drawing/2014/main" id="{A3E3697E-F83E-4DC2-B665-F39FB1E57EAC}"/>
              </a:ext>
            </a:extLst>
          </p:cNvPr>
          <p:cNvSpPr txBox="1"/>
          <p:nvPr/>
        </p:nvSpPr>
        <p:spPr>
          <a:xfrm>
            <a:off x="9829800" y="3943310"/>
            <a:ext cx="2044700" cy="646331"/>
          </a:xfrm>
          <a:prstGeom prst="rect">
            <a:avLst/>
          </a:prstGeom>
          <a:noFill/>
        </p:spPr>
        <p:txBody>
          <a:bodyPr wrap="square" rtlCol="0">
            <a:spAutoFit/>
          </a:bodyPr>
          <a:lstStyle/>
          <a:p>
            <a:r>
              <a:rPr lang="en-GB" dirty="0"/>
              <a:t>Miss Aga</a:t>
            </a:r>
          </a:p>
          <a:p>
            <a:r>
              <a:rPr lang="en-GB" dirty="0"/>
              <a:t>LSA</a:t>
            </a:r>
          </a:p>
        </p:txBody>
      </p:sp>
      <p:sp>
        <p:nvSpPr>
          <p:cNvPr id="13" name="TextBox 12">
            <a:extLst>
              <a:ext uri="{FF2B5EF4-FFF2-40B4-BE49-F238E27FC236}">
                <a16:creationId xmlns:a16="http://schemas.microsoft.com/office/drawing/2014/main" id="{3333CCDF-C54D-4721-9028-B2C73AEF1939}"/>
              </a:ext>
            </a:extLst>
          </p:cNvPr>
          <p:cNvSpPr txBox="1"/>
          <p:nvPr/>
        </p:nvSpPr>
        <p:spPr>
          <a:xfrm>
            <a:off x="2057400" y="4834329"/>
            <a:ext cx="7239000" cy="923330"/>
          </a:xfrm>
          <a:prstGeom prst="rect">
            <a:avLst/>
          </a:prstGeom>
          <a:noFill/>
        </p:spPr>
        <p:txBody>
          <a:bodyPr wrap="square" rtlCol="0">
            <a:spAutoFit/>
          </a:bodyPr>
          <a:lstStyle/>
          <a:p>
            <a:r>
              <a:rPr lang="en-GB" dirty="0"/>
              <a:t>Mme Douglas  - French</a:t>
            </a:r>
          </a:p>
          <a:p>
            <a:endParaRPr lang="en-GB" dirty="0"/>
          </a:p>
          <a:p>
            <a:r>
              <a:rPr lang="en-GB" dirty="0"/>
              <a:t>MSSP  - Sports coach                     Music – Music MMF</a:t>
            </a:r>
          </a:p>
        </p:txBody>
      </p:sp>
      <p:pic>
        <p:nvPicPr>
          <p:cNvPr id="4" name="Picture 3">
            <a:extLst>
              <a:ext uri="{FF2B5EF4-FFF2-40B4-BE49-F238E27FC236}">
                <a16:creationId xmlns:a16="http://schemas.microsoft.com/office/drawing/2014/main" id="{2290D86B-7581-41B9-B959-17E7BD0F88DB}"/>
              </a:ext>
            </a:extLst>
          </p:cNvPr>
          <p:cNvPicPr>
            <a:picLocks noChangeAspect="1"/>
          </p:cNvPicPr>
          <p:nvPr/>
        </p:nvPicPr>
        <p:blipFill>
          <a:blip r:embed="rId4"/>
          <a:stretch>
            <a:fillRect/>
          </a:stretch>
        </p:blipFill>
        <p:spPr>
          <a:xfrm>
            <a:off x="9607958" y="1160104"/>
            <a:ext cx="1800225" cy="2628647"/>
          </a:xfrm>
          <a:prstGeom prst="rect">
            <a:avLst/>
          </a:prstGeom>
        </p:spPr>
      </p:pic>
      <p:pic>
        <p:nvPicPr>
          <p:cNvPr id="5" name="Picture 4">
            <a:extLst>
              <a:ext uri="{FF2B5EF4-FFF2-40B4-BE49-F238E27FC236}">
                <a16:creationId xmlns:a16="http://schemas.microsoft.com/office/drawing/2014/main" id="{68E67DD9-310A-40AC-BA79-7D86495B43FD}"/>
              </a:ext>
            </a:extLst>
          </p:cNvPr>
          <p:cNvPicPr>
            <a:picLocks noChangeAspect="1"/>
          </p:cNvPicPr>
          <p:nvPr/>
        </p:nvPicPr>
        <p:blipFill>
          <a:blip r:embed="rId5"/>
          <a:stretch>
            <a:fillRect/>
          </a:stretch>
        </p:blipFill>
        <p:spPr>
          <a:xfrm>
            <a:off x="3369907" y="1099971"/>
            <a:ext cx="1957064" cy="2598725"/>
          </a:xfrm>
          <a:prstGeom prst="rect">
            <a:avLst/>
          </a:prstGeom>
        </p:spPr>
      </p:pic>
      <p:sp>
        <p:nvSpPr>
          <p:cNvPr id="7" name="TextBox 6">
            <a:extLst>
              <a:ext uri="{FF2B5EF4-FFF2-40B4-BE49-F238E27FC236}">
                <a16:creationId xmlns:a16="http://schemas.microsoft.com/office/drawing/2014/main" id="{B2A5CFE6-737A-4BF3-99F5-B740A026FFDD}"/>
              </a:ext>
            </a:extLst>
          </p:cNvPr>
          <p:cNvSpPr txBox="1"/>
          <p:nvPr/>
        </p:nvSpPr>
        <p:spPr>
          <a:xfrm>
            <a:off x="3696702" y="3897217"/>
            <a:ext cx="1922542" cy="646331"/>
          </a:xfrm>
          <a:prstGeom prst="rect">
            <a:avLst/>
          </a:prstGeom>
          <a:noFill/>
        </p:spPr>
        <p:txBody>
          <a:bodyPr wrap="square" rtlCol="0">
            <a:spAutoFit/>
          </a:bodyPr>
          <a:lstStyle/>
          <a:p>
            <a:r>
              <a:rPr lang="en-GB" dirty="0"/>
              <a:t>Mr Bradley</a:t>
            </a:r>
          </a:p>
          <a:p>
            <a:r>
              <a:rPr lang="en-GB" dirty="0"/>
              <a:t>Headteacher</a:t>
            </a:r>
          </a:p>
        </p:txBody>
      </p:sp>
    </p:spTree>
    <p:extLst>
      <p:ext uri="{BB962C8B-B14F-4D97-AF65-F5344CB8AC3E}">
        <p14:creationId xmlns:p14="http://schemas.microsoft.com/office/powerpoint/2010/main" val="2798386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5233998" y="266555"/>
            <a:ext cx="2991199" cy="523220"/>
          </a:xfrm>
          <a:prstGeom prst="rect">
            <a:avLst/>
          </a:prstGeom>
          <a:noFill/>
        </p:spPr>
        <p:txBody>
          <a:bodyPr wrap="square" rtlCol="0">
            <a:spAutoFit/>
          </a:bodyPr>
          <a:lstStyle/>
          <a:p>
            <a:r>
              <a:rPr lang="en-GB" sz="2800" b="1" dirty="0"/>
              <a:t>English - writing</a:t>
            </a:r>
          </a:p>
        </p:txBody>
      </p:sp>
      <p:sp>
        <p:nvSpPr>
          <p:cNvPr id="9224" name="AutoShape 8" descr="data:image/jpeg;base64,/9j/4AAQSkZJRgABAQAAAQABAAD/2wCEAAkGBxQTEhQUExQWFhUWGB4aFxgYGBkaGBwaGBkfHxoXHRwcHCggHRolHRkbIjEhJSkrLi4uGyAzODMtNygtLisBCgoKDg0OGxAQGzglICY1NDI1NDQsLCwsLCwsLCwuLDQsNCwsLCwsLCwsLCwsLCwsLCwsLCwsLCwsLCwsLCwsLP/AABEIANsA5gMBIgACEQEDEQH/xAAcAAACAgMBAQAAAAAAAAAAAAAABgQFAgMHAQj/xABFEAACAQIEAwYDBAgEBQMFAAABAhEAAwQSITEFQVEGEyJhcYEykaEHI0KxFFJicoLB0fAzkqLxFiSywuFD0uIVU3N0o//EABoBAAIDAQEAAAAAAAAAAAAAAAAEAQIDBQb/xAAxEQACAQMDAQUHBAMBAAAAAAAAAQIDBBESITFBBRMiUfAUYXGBobHBIzKR0TNC4RX/2gAMAwEAAhEDEQA/AO40UUUAFFFFABRRRQAUUUUAFFFFABRRRQBqv31QS7BR1YgD61Ds8YtufBmYT8QU5fWTy86VftGx0PZtEM0+LKo13IkyY2kD1NasFisQuU28HcCxGVrltQQRppFQk3l9AHtL4Pvt0Podq20k3sdidc+Du5AoCoj22Agb/wC20Vd9kuKHEWJZXVkY2znWCSoBnz0IE9QaFkC7oooqQCiiigAooooAKKKKACiiigAooooAKKKKACiiigAooqCl/PeKg+FBr5kmPpBoAnUUUUAFLHHO2dmxd7oFWcfFLgBfKNSzeQFMWKxC20a45hUUsxgmAokmBqdByrkmFxt6x3l21aR0e4TmgFtSW3M8jz3qspqPJaMXLgf8J2ssOQA6OeeRgSB+sQYJHPST5UwA1zDF8VuHNbxWDDqEzZgm2kzmUnSJ5cqf+zp/5Wx4s33a6zm1jUTzI2nyqIzUuAlFrksaKiY7iVqyCbjhYEncmPQa1C4zxprNpnt4e7dcbIBl9yx5egJ8quVEftnxTPjCEVs2HhCCBqxhp31EOvzqLh+117MEaVbQCQIJ5Dwq0HT8UVo4ZiruLv3cTftAMM6m0ukFLalNxOfbU75RoNqncT4/nNsshzIykkATCxqRIgnN1pSrldRmjGM9sG/Ddr74ulMrXCJBAgQdp8YWQD086Y+wnEluW7iKHDI5Zs0R96zEAEem3KqbF8dBy5LTDvBpOUFjqCJB01A13gnpWOG7WW8JiXsmw7d6+bNbIJGgRVymJ+HkeulXoqXPQrWUY7JHRKK8Br2mDAKKKKACiikzj3H2OJayneFbeXOLdu4czHUgso0ABG3OgBymvaVf+IrdpTCXEUS03LV1RuTl0QjbSSfnTPauBlDDUESPQ7UAZ0UUUAFFFFABRRRQAUUUUAa79zKpPQVB4KnhNzm5mecDQfl9aOMeLLaB1c/Qaz9DU+0gVQBsBAoAyJqDc4qgZUWXZp+ASBlMGTtoSBUbG4jvLq2gfACQ8b5spZV+QmovBra5rIA+G0/lr3qgzHmpoAp+3nG8ZaKLZtouHfKty6wl1ztBGUnKBl5kGZ5c1ziuNNsFEbKoVQ0A7rCmQdzmVtY2PPYMlzAWWs4673puKyPOhGq5nnxSCRoAQOVIXFMPi8OyF7bOIUhoJDSAYMc9eu5rCfigbUXpmNWD4wXW2Ljh7ToxLOAgJTTKMuhGbKII1za7RV92V48r4eytu2VVWFkkwB8JKsvXNA9yd6QP03EFl7+2VYJoG0hWOgCkSBpz38qceGYwNh0uAAsLS5gAAO8wjy0DkWUk+kUUscGlalU0qo1sy3utOGundnxBtif/ANkWx7aDQVM43xF7WQKFlyd9dAOUsonUf2aq8dc+7YSIGNsn2e9af/vqdxWWKL3K3UJ1zCY15dKtUb0vAvFbiRxziXdXlut92MUFuKw2D25XWdMrJ9SvTWtxTo1+czKSZBVspBOhE6/zp37ScPt33s2GUZe7uH0jIqxG3xH5eVc34t2ZuWsw777gfCXkMdYhV57HXSeW9UqLw7m1HZ7c+Rao9uSFZ2iTmclpaIBkgAKv1pi7JvbtDv7iISw8Nxp7zKB01iTJ2G9IFrFd0uVOU6tqT5wZA2gDWKlW8PfuuUCvdYc1l1giQQRplIII2rDvmtoo6UezZVHmrJR/r8HUW7a4cb5vYBv+kmsf+NLR+G3cPyH5mue3eE3bb21vKVzhioDrmJCHLsToXyjWvMBdBK5oKkiZmIOk+UTmnyFVdxUTw/sa/wDnW7UtLcsLPufrB0C522tr8Vpx7g/lUrCdscK7Bc7KTtmUjXpNc7vuWQBt4BPrz+tVNxtDqNSIJE6KPF9HGnOBQrmaZM+y6Xd6k3ud3S8rDMCCvUHT51yXHYBj3ly5iit2SwZT4XAHxDkJMQOhG9GHsC/Yv4S+t1srhkCOqMrAMpILyCrDWDVdxXjK3TLEoVJQgwGUruD18QbbqKYcnUhlHJ7tU6ri90MdjBOrsLWMa4HHhTQyBqwLAxAAP1p94E7nD2TcUI5Rcygzl02nqK5Tw7i6hiQ2Z5yIbhEyTqAo8QGU5fKSau7PGn4fZCd61+6/iJfMET9lVaCB+ciIqYtQWqTI7qVWahTW50qiuXL9o2I5paPz/rUqx9oV472rcTEyd94+WvvR7TA2l2Zcx5j9To9FIw7cuIzWQZ/Vb85GlOHD8R3ltHiM6homYkTE1pCrGfAtVoVKX71gk0UUVoYhRXlV/F+LJYCgnxucttdyT/Qf3vQBhhfHiLjcrYyj947/ACH517x3jKYa2XfUn4F5seg8up5VowmIFqyrSGa4S4PIzz9AIpM7aYgFBcb4lMgk6wdCByAg7eQrGpVUdlyMW9FTktXBlh+0+VAbkC6OceFoYshEcxmKEdGms+GdoB3hZG8MP9XW5B8/vIjeknE8Vy/Dr+VRhgsSCuJUOqsHOfSGCROh3G2selVoVW9pIevrKlSTnCXyOjcZ4kThnRAoN1lUaRq7gMSOek1hjbF82y17E3rarcAUKqrMEQVA1Jqg4Ct/EPhw95fiL6qNMmmsRpqfpTTxqIsuLouQ8QMuWGVp213A3Na1WksrocymsywxPxqXO+ZrzOc48JuHM3hJgSNJg7DpXmG4x+jsZnIfGR0ZRBMftIcvstPFvD27qtbuKCG68j1B3BFcw47hWtXXtkzGgJ3I3+dIRk4y1HoKLhWou3ltjgv04wCuVWDBWtagyPuryFW/yFR7eVOy8QMxNcOxu4IkHTUdJpswPaq+XVGRHkxoCGP+oCuhSlqWTi3Vv3FTRnI5cQ4iwvhkUNltHcgAZm5/5KpuJ4PF4u4oKoTAjITlUHNqxPrV1wXA3HFy5iUW2jQurGYUkiBykn8tDV2LuVCLUWrQGrtoY5nXb1OtUnDX12K0arpTU48oo+Edk8PYH3/31xvwR4dJGg3jU6mJqx4txRMNaJYBQASli3CzHMxHhHMxA86pb/aZA/d4cFju10jQR0B1YkkCTprzFKnHM6YjvGYuWhlZtZjQqf2d9NsrDrS068Kb0Q5HqNvVua2Kz3e+/X3e7JpvcUe5d75iC2YEfqjKZCgclEbVIwyAuirOV2UCd4ZgsHzGx9J51DvvnXvPxTleBA28BAGwgZf4R1rdhLhUBgdVuKU8iAST9E/yilHu8noJr9NOCw/2tfYn3LmZS3WW+ev86g8TtZCbYYNEkkaQ58LKR1GQfPzqwwqByqgQrMojoGaCPbUe1RAne3h+22YjynMfpNQ9uTFSWU87RWfwXGHIXFoWUtMeEcyj6esZjpzAr3tVwS1du32Fm6XV5zIBlAZFYySY3J0g7VE4neK3LJ/FmJJ5CcvP0J+XlVzb44ptXo7ybkIkW2nvIIMAiJHh3ImKbsnqp4Z5yutKjNdf7KXgvCLSPcdxdRbKFSzQ13vbnhmF0GWSes6mtXa2wLd3IDmyqIMRuq8uWs6cqtcFjP0UC1dcK/xOxkBmJkkMdwTsN/KqfFo+NxQCiC/X8KqSCx6aCT8q0rw8KwNdmzXtKlLhJv6Efs7wo3mYlZRR4iZyydhpqTEtA6DlWsWwHuhREMNByhsh+rU8Yi2tmyli3oCCByMfjuHzOo9x0pMxhKXrpBIhiwKkgw3iA05QRpSlXEZaOo7Sru5qzmui2XwZsL6T6a+UH+o+ddk4QPuLX/41/wCkVyDGWBlI5DN8pK/91djwI+7T90flTFpyxPtOWUve8/REiiiinjkHgrl/bi7efFHujLLKqCYCSB4/SZ89t66jSZhOyd7/AOoPiLty29iWZEiXJcRlaVgIsmIJ5bVnUTaSRpTaTyyDwGw+UWrVtnFq2iZ5hAQNRqdORIA51cYfskHcXMS2YgyLa/BpsCTqwnXl5zTOqAaAQPKsqiNGK3e7LSrN7LZCf2j7AWMS/eKTacnx5QMrdTHJo5jnuDUX7RbKph0tp4QqFVAGgUlBHpoKeHYASSABuTtXM+2XaJL3eAEd0vhB1ksrS5PQaCBuYO2k6LTFlJ1Jzik3nBt4Lc/R7SOVDk2wqIN2Z2mAIPlr51ovYY3MUi3kbvcp8Nru8oOjfrCCAeYOnWZqZ2Sshla9cUsVUBBbMlQRqog/F9ZrFMQFxTI965bVVBUsBm2MnxKzKDCgamQGPSs5PPJK2JHC3ZTluqUcDNB5idxBPyqj7TYUJiFusAbdyFadtuflsf4TV3duzesw+feGMZiuQyTEbnIToOVae2XFktYZgIYs6pESNW118oilKlHD0oepV9tT+Au4Xgtu86JhlznvFLmWIVFkmTJGUn110/Dq44TBWcPCoq3rwJOaBCsxk6+8cz6VR8F4mqWINwW7bPkUL8dwrplEanWT011qdhsaWZFW3Fp1ZiB4mgaDNGu+4WeW9OW9PRTw3kRqylKbLrD2WfxEZyJMnS0muoHU77SepFLXaBL15ii+O1qScpUSmphddJUiTuTvpVnxXGC6y2LBRMhHe3D4fEPwAEasNzppHzOz3BLq3rv333eUZSrZ9dZ+IbQw8p9Kib1ZREfDuc5sX+7uKxEgaMBuQRDD1/nFNHEOH97aKj4l8SHaTG3oRv0gf/bNLPGcNkuOg1ykiYifOmrgmJBRddwNZ2O5k8gSDrGhmfxVw7lODUl0PRX8m+6uIctfYUsBbJuC3lMue7ZTo0k+ezBgDrzEc6k21hG1BK3CCVMjVYUg9JRtfTrVl2kwiszunx294nNCCTKj4WUQ0mdFMEgCodvxEXNMt6UfotyQfZc2W4PLMOVaxlqWTaF13uKi24z8V/a4+BI4c5lDGbxbTH6usxoal8NVUuXCSAoyost4hnLwZO4lEBPKfOo3Dk1SdPvQCDy1WZqRw7a4DJkW23j4e8O8TOnL30Ji01mLFbzHjcX6yY9obYdJE+COn4uXtmj2FYi2z5c1slCBlyELLBRncnckM2XrvWjid4gd1ykNMkydQRrqZInWIiPMzODYLv7eUKhKNMNpMkHUga7ke9XtHo2YtUt27RVH5/R/9RYdoeHJlQ91bXVl8BBHw6SY3BrPsnglw2EF24MjMktMytrMSo9WkGOkVuuXUF61h7iKN3JGkwJFvXdjB1J2qp7a8XLE2QdAQbkbFuSei/n6V0ZTjGOoVtLadesqa+fwJWF4p35a5EeLKRvCjVB6bExuc3IGq7jOVmDbxo3mPEZkHeVcefplJoMHimtsSvPQjkR0P9f6mrwuGQMNm0EzuCPYfGARyLvuMs8hxbqavMeurd2dbK/aZ4pIzA9W+hb16j5V2GwsKB5Cub4Lgly9lebYAaWBLaqz6keHX8X9mul107am45yIXdWM1FR6f0j2iiimhIKKKKACiioXFuIrYtl29FHU8h/fKahtLdglnYqO02OmbSkzpMctjJ8gIjzYdK5nibFtsSqBnW0sZyssN5nb97UjrTZYf9IF6WjwtcvuJEDWFHL4QB1A60mcAYtaDt8b+JvfYegEUhKpLU5vg6dlaKvLRxgubfD7TIt61ftMVvxlbVmHehAxKmR4dSI5mtFpyJYQPu75JBZWzZhlkgjUchUayAt5dge8Hiyhozc4I13otXPuiMzaYe7Oi6NmGkn0+Lce1bxkprKRjcWzoT0t56mPHMDilKYq0e8S3IIN3Mcsww8X4TtoTsK84xd7+xqjhW8QZtBK7kHXMZjbnPrUfizn9J3aDBA2HiQahQYEz9a94dnuvatlmZU2XMYVVIOnKNI161hVnmSwOQtJwoObaeyfyf5Ndvhf6MUu3JfQTyZCTIjXmIM+TAwaYsHxmTbtYVwbjqLas4ym3zdydtBtofeve3HEraKoEsXJZguhytoLWkECEAI3mK18A7Ivesvet3ENwzIM5ZiYDCT5bUxSqSlHCOZKPVjnca3hMMLSq2iznAW54m0zHUEsSdz/AOKqOD4PDAtdDqc6sQplHObIyLvuMrGN/F6mlxUIsiEdSuEV1yu4XPDxdZSIIMAVsucVNsvbW4chRCFu2kYksxVtQwygBQRVs5K4KrjiSxPX+/zn5VE4Xj2tNI1WdV/mPPT6DyIsOM2AkAGQwkexI6kcyY5VSDekbiC1tPg9b2aoXFmoTWcbDVw2+LywCSZylYAMs2mkhQfE+XMYZTlO1acNw5UzTqtxj4dQsLDLpvoWYAg7TqZ1qOF2L7ZrlhSwT4zpl08WVsxAbb4dTTLjrFy1bDXlVTBICXCwEE+GGXwxnGknbyrO20qsovr9ziXtL2aTjTnlP1uN/BrdgiRbtyTOqgtJ31aTWHavDpkR8q9NtOsbiJIAPkT1qn7OducOW7vu2EQBk8e3sOdWHHu0tsPZTLcDOwy+HTQgwddNpro1ab0PCOZr3OdXrwYkzM+gJgRJAJ8R3Ou5NWXZbiC23Ys0JAk8vij5S30pvxuKt28jEqsG9ckwN3IEeZz0h4rFC4yqqgDLkEgAtNtUGbnGZZ35k6bVyKFXVLjY9BC5nWoOlCGyXPlgtu1ad5iEdLvdtbIk6bKdH123IB2MiRS+uHNx2AYSAWLO0TlAkzEsx9OtRRZA0UALqQJ0HxQrt+G4OUABude311IjmfzpytskieyoOU5ODw8DJh+yRBTvbkeHPcCj4VA2zE7k6bcm6VPx/B7WHsZh3mZ2WATPgDA6qABIA3iZIE0o2cZcUnK7awDqSCF2BBMEeXnTJb4vcuqTcglyoDDSFXNICwRBZTrO4iPDSKhV72Pi2yU7Sp3EI5qzyvXQvOxHaXDMnd3HyPO5bwn9ny/nT5g7gZZBDCTqNedc57G9nURdRILCD1k6TA35ct66PhMOEUKogDpXoWkefN1FFFQQFFFFAGFy4FBJMAaknpXOeNYy7jsQtmzzmJ2RJ1uMOvl1yirjt9j3hLNsmWYSF+JiSMqDykifUedWvZXgQwtrxQ165rdbqeSj9ldh7ncmsZeN46I0j4VnqU/amzawPDrlu0PFcXusxjOzODmdjGpgsfpoK5/wojIoHICrv7TOL97eFtT4LJjyLkjMfb4f81K3Bb+kdDFK3D1bLhHpeyqHdw1S5kXFwRcttqPGkxvGcajziazwto+C2Qw1v24JjUkmNtDpr6isLrStFy5BV9P8VX0bN4XQTPyMjfWKKMvDgw7SpfqxfmvsVl0Bkw9wfhPdXOsoQQfQowHtV72KwgKs5jMTAJPwqAcx9Y+eY1TM/dXr1oiVZiABtmB+7IHSYHp6VYX8QMPhyZiBB/aOp0nn/Wqz34F7qUowVPpz8ufyVGNxfeYm4eSnqd9B6aCBMTIrfw/ENbZntu9tp3RiCfUbH3Bqo4amubXxyddTqZ1POrBRGb1n8qq21LY7FpbRVuoyXJfrbU20hWn9GAmR8SzJ5eDxRG4qLxC+f0izrci7ZyZjqx1JRYkysiAZqZwO8DbtSbkhntnKfwtqMozjU5NtBqN6peMWG7mwfEpQm3mJJhkMrH6pGXbz86a1bZPNwo6qrp/H+ehnxLHi7daEysSVOwgjlp51HwPcqyPdY6NqmUlcoBgk89YOn1rQUzgXbY1T/EQZjlKBRnJPJmr3EjxNG0/T/aKVuG5Pc7dhQjOm6cJOOefj1G7Ddp8PkYMWGe4J8BgIG30HNVGlZ9oMZh8UDbD54Cjwho+9bIx2jwggydiaR+VM/DMIEsyvxOBJMmWYBgJDhYUFCJ/E56aJwowpzU1ymLdo2NO3ppp5bPOxPDu4uZbimBMOBM8hpuPSKecTwsXmVspAtyQWEFmiIA3gA70o4XilrvQBmbORGUQJZoBlo/LlVza7YkqIsgCcpYuSRAUkwFG4YxrrlYcq7cq0fM5Ebeo0sL16QvcawBVpBY5QRDtmhVXUI3LZjkOuukxS/e0Mj1HttTPevMWdngEOVYLH4IcEEmSfCSDG6kAw0VVcT4awDONgSGHRl0uEdV7wPHkPauS2lNo7fZl6o/oVePXJXYxS1wsCcxMmCSSGMh56QVBHXXnUa6Z1HXX3qW41st/Cf4Wyn/TlqDm8M+VbTlnB0bGk6cn5Y+fLJuBwRYZoPdggMdTvuBGpMbxsNausRaDHLzmdCQNNDsSDso05BTzq7wdoLbQBQIUQOnXXmZ3PWTs0VBeO8MQVURGo2UggFT8IgAenQgBWNTU8rocWvWld1ctbLoSuz3hxVlFZwmeCudishSRImNyD6rXT65n2Ztf83Z8pG87KSD6ks3yrplda1bcXkRvoqM0l63CiiimRIKDRRQBXYHhSoxuMc90zLnlJ2UfhFWBr2iqxio8Acq+0rswtpkxFouEZiHSZQNuCBuJg+WlJeFAQlpif7ivoHH4JL1trdxQyMIIP96Hzrj/a3s7bwmMBDTbNvMgYyUIJDe2xnzPSlq9LmS4O92berCpP92ec7YIiXgRvHrI/OvGJKlDkCxvADGJbeJ5lZ84nSo17EyjFIbQ+k+dPVzsQtvAFs1x76WC24hrgQmIIJidInYVjShJ5wO39elBwU/imhNw9vvLweSxVQWMfijKo+kz5VXdoL3e3O7/DaUk+bHafQVP4QTZtAsD41Nwv+sYgD5cvOqa0h8bN8TiT7yR9CKGsZYlbpXFdL/VfboScOkBfIR9KlDf1FarW1ZO0Qfb51h1PTtJR2LDgt7S7ak8rirO7pHmI0jX1qTxbBk27ygH8N5CWk5G0YjQZpM6+Y3qps38l1L2bKE+Ma6qRB2M6aH2pma2qnREItSwJG9l+eUDSCBrmJ086bpvVHB5K+hKhc6vmhJtlgwZSRGnkY5EcxNScVeL+IgAncDadtPYVuxmENp2tnWNiJII5EE7jzrSE8Pofow/+NLyb3R36cIKcK8P9uX8TLAYI3ny6gfiPQf3/ADPKmi9b0M7CQToq653BU5SdTbTSTDSDuahdmAIIEZs2o+QUHyk6+TGrbit5URro3trFudTDjKAdZ8QeSeX3lIzqPvNJx+0asq9xpXTZCzgiFu4XlJt6et0ipHDmgFeo/wBSyR9My/xmoi4onDlIUZSiyBDEfeMCW30I0jT3qwtXM121d5XCCeguA5bg+ZzejrTUWOSUkpKaxs0vinq/P0N7X8rIx0lFzaTAVvu7hgGYAggcwxO1WBsBSLa/AdRzjTcRuYg6aMCI3AEErNnzTxeeVvi+TEN/E1a+D4oGLRMQJtkyMsSSvURJPkMw6VjcRbWUIVbXwua5XK93RlFlJUQwi3dzGNQVIOgP6v3Yiovl5VecWsZXcxHe23kcg6rLfUAx+1HKqNhrWylqimdvs/DzKPGF+c/Ub0xBGFVvhORRvtoAhHn1rXgLYkCRyAE66b6dIJ186rsLjFNhrbsARBHUqkQB1OY/KKtOEmQSCDykcjrI+USf6VnCGDmQp6NdPh6voXnZNZxg8lLH2EA+5dvkK6FSN2IScTdbmLcHTq5II6+GPeRyp5rq2yxA41881mFFFFMCgUUUUAFFFFABXLftgQ97hyE3RhmjchhC+0/6q6lSzx0B8SqHZbU8/wD1Gj/srOq8RNrdtVE0cx7N4MG/ZUqYa6gYEHXxAka9QDXa8fiO7t3HOyqzfITFLOM0N1tMyFGB5ykMNfY1fcawr3rJt22C58sseSyC0DmYrGg9mMXtV1HHbGEcg46Ga2ttLZaeY+EFfijlsY0qmxmHuWgM66MohhqAQAIPSYn1JroXafDql821WFt2lVPQkkn1nnVfj8ILmGxFsjfDuw9UIZfqtL48WhjVtUlSiqkeRRw7aVm4kEVDtKU+Hbof5Gt4u8x7jmKya32PVQnlYfJrzzp/m9By96uOGY53tiXRO5Vu7zESyE/4YHMmOXl5VVk5tBtzP8vM1M7W9n8RhsJavN4VuPkZR8SgrKFjymG05aczFbUlJvZHL7R7mMU6j36eb/4e4jiNgZrdtWuMUCqXIzJB8UBSRG0ZjprvUEXvFlIIzCRty1j5TUbg9gBAebCf/FWC4ZnuW1RczFhA8gCX/wBGb5VSTzPBpTp91ba+Ovnx69xM4Fey3Y18Stz2KoxB9ZA+VW3bF4tgDY3THoq6D27ylzDXQjAuYAkMddJVl/nV12rYtbt9M7/UAD/oNJTj+qmYVqcV2hCXR4ZW3MEyWVZipFxkYQZI8DGCNwYYHzmtvDbxFt9JCslxf3gwUj+JTr+6vStHFgBcj9W3bH/8Urdw/wDw7nrbJ/d8c/6ilbxfUZlFyt057uTT/l/0W9q4bZDIdV8SkiQQRpI6ESCPUVXYmQVuA+IHxHq68z1zDU9TnqZa1QeRPyaDHzVz7moht65SQA5Ms2wIkqT76ejH1qZLJlGKScmt1s/euPtuZ8Zugmzckkbleux+cDX970qbgux+d7SsxVbkgMDOoUnY9YpeuXCwGaAqg5f4iCSfkB7eddE7PMTYw51lLqfU5T9DNXoxSxFiNeNS3pJxeOf46Gm39msHS/I80/8ANWOG7ElZm+Y/ZUA/WacRRT/s1M5U+0Liaw5Fdwng9vDg5ASx+JjqxjqasaKK2jFRWEKSk5PLCiiipICiiigAooooAKWuNWoxOf8AWtAD1tsSR/qFMlQON4fNaJHxJ4l9hqPdZHvWdWOqLRpSlpkmLHEnJZkG90IF88xKmnVFgR0pJvsoxGEYkf4mUeeb4dPIxTvWVstmzW5fCEn7SGS33F06EsUY/sQTr6Hnyk1h2UKYiziwuspkXrBU6/uk6fw1q+1hhksKRMlzExsBHlufXpUD7P8AGZLxBLQ6HQ7DKdNfxNt03qJKKqamSqku6wJRWod5ipXKMzFgoUbksYAHnJ0rfisVF64pULDtty8R09tvateBuTicMcpaL9tsu2i3AWY9BArBQ33PTVLxdxrg98HVuyPYjuGF3EFXuD4VGqr5kkDM3tp571ZfaJg+94bilkCLeeTt92Q/1yx70x1Vdq8H32DxNrMFz2XGYyAPCdTGsdaeUFFYR5arcVK1TXUeWcG4ZeCoMx05HlHQ+Ypy+z60r49J1yW3dfWAk/JzSrguBXxkQoCbi5lGYGY0/On7sBwS/YxQe6qqptsB4pMkgxA9OtJQj+omeir3UJWTjq3xx1FTtHgO5xN63yDGPMNr8ta04ziIbDrbIbOpGsEgwMo1HLKSx8yK652i7L2sVqwhx+IGD6T/AFB9KW2+zYb96w8swP17uoqW0tWcZF4do29SlBVW1KPVbiFxO8ty6zKSVIWJEHRACI9RWeFulc+kh1K7xBJBDexUGKfrX2ap+K830P8AIVXdquzVvB2reQl3ZoJbLBhehB1Plp5VX2eaWcDEu1bbulSjl8Ly4KbC7jUbiREkkAhY6fEfpUxeC3rxi1bJ5ZjsP7849ak/Z+ofEv3ygBEJVWH7Sics5dOoHM1063sI9dOlawt9XLOfW7VnGT7uODmmP7LHDLbLEFmMSB8JAkRyGx6nTQ028Kw4zooEBRm+W2vMyZ+dRftBx627VsRmbvAQBvABn0kHnpWXY3ivfvd8OXKqQJk6ltztyGgn1qypKNRJcCdSvKpBym8sa6K8Br2nBIKKKKACiiigAooooAK1rd+cxWylftDxIW74tkwHQ89Nfh9CG1noTWdWpojkhvAyXbkAnpUHFhcRadVbfQEGDMSCOmn86W8N2uUTmuKyttJEjoG8uU+/Wl5+0ZsXXNoG4ufKFkAfeEhW5mQGPLlWHtKcklwyFNNrBU8PtLbdX7xQ3VQXygaydjOmwrrg4muRGJ0ZA/nDKTt7VzrhHCiAmqzIkkszQVy+FVI/XG8HQ+lRuIcSNlxauNlNuLYMEZgWZo20ABXltFU7xwi2hi42WST26xYe5aVpkLP4jPeNlIXKZMZIHIxWngZAxVsmBlUtsA2jKQGjlI51XPxAtN+24LC3qCugCsWgRsPSN6wXEOmZs2a4QNSdAvTXYT51k6qcd+TJ3EI08dSw4p2bTEX3dXyFicwiQepGogmPMV7huGWrC3FGrwJY6s2nyA8gKx4LxWLiq0BmmAP2efv/ACqR2htPmJtiWOgHWT/fzo1uSQ/bVVOGr1sPXCeLzh7bfE2RR0lyIj6ampfFlIwt3WT3bSfUGaV8JwzGd3aPd5crAlM4zwIHoDlEe5p3uW86FSIDCCPUajSm6TnLOrYQUsvOBGw1gd7hjExbaP8AMv8AU0xl4ZT0Yf0P0Jpf4ShD923x2mZSeoka/SmFLea4o85Pouv5gD3rCCeR+pjkuRXtFFPnPNWIvhASdhSP9puKH/LLmGpc7jWAnI7/ABbCo3aPtIWuXIzBbcqsfiMkN5a/kKV8Vxl3ZGunMdYWWBgxpprHhFJSuPE442KRrwjNKRL7P3BavaMBmzrHw/i5KJn4d500rpPD+LKzAE/+nP8AliT85rlty8CyslvLBJYroPh0kczM1ngOI3rZzBHLMrJlCksATt5b86xdSSnmPAV6y7xadxr7e4pXCSs5ZJAMH189o571D7IYs23TL+NAHkQZyyDPkdeWlUNm7du3QpzZiG1JMjrOojfeecVuucOuJbRgQLgAywUOvtqP7mrxlJxz1Gqb1Uzpg4kGs50OqQSvOBuI+fuKsMLiA6hlMgj+xXO8H2Vx1wLc79Ezw+7aggHKQFEVccD4HjcNeQm6l20ZDqPCQIgEaeI7b66b1tSlVzmSFk31Q5UUUU0WCiiigAooooAK0DB28xbIuY7nKJPqY1rfRQBV3ezmFYEHD2tTJ8CiSd9hVPivs/wjFTbFyyV523b5eKRzpsoquleRCSQoN2DQ6HE4gj95f/b5D5VGu/ZtYJB7x9CZ0BJ9zMHbX8qeKKju4+RZyb5FXB9g8KgWc7ECGk6N6gdPKKssT2YwrqV7lFmNVAU6bairiip0R8iuEL3HuC2lwbKlsfcqXt9QyiZnck6g9Zrm2N473uVbYKtAliRPtznfUxXZMVGVsxhcpzTtEan5Vw6zbXMAZIGhuQWtkjYzEk76eg2msK0Y5Q1byaTSO3cOxQu2rdwbOit/mE1JpT+zfEM+EIOoRyiHqAqkwemYt+XKmymIvKyLtYeBdxVgDGMRHitqT6gkE/IL8qncLE3Lh6AAe5M/kKQ+0nHbyY253TjKpW3DLOwJIgmZzMdR5e992P4g7Yhw7Fg9sMoK5Yynp5hvPbell/kGH/jHKo2NwSXVKuCQRBEmpNeTTQsVlrs9hlEdyp/eGb5TMe1ab3ZTCNP3KgncqWU/Q1dUVXRHyIaT5I2DwFu0AttFUDoAP96kRXtFTgkq+LcES8VYM1t1mHSJ8UTMgg7DeqdewtotNy/iLg5qXCg775QDz5GmyiocIvfBZSa2RhbthQFAgAQANgBsKzooqxUKKKKACiiigAooooAKKKKACiiigArwmvai4/E92uY7A6+nP5b+1Q2kssDaL23rHoeleYi9lGY7Uu4rGw7axmBEzuyxlYHkYIBnqu4rF+NEZrd4SDMNtIBg7bH8jSruo7lXJEvtXxADBXmUzmUqI5ljED1Bn0rmd/CBVA1kK2njESQIkwhmCNT77TY4nHnP3bXPulJIjUk7ZhyjKJjXfrFSguGNssbemUSRmBB12I/Ks5VtWGzalNJZfUd+yGFFvB2FHO2GPq/iP1arYtrHl+X+9UGAxhTDWFMAi0hI9N1HoPyrZxPiQtlHnQ+ID+EyP+n60x30Yr+Cj5ELj1pHxl0BQQL5kF4E5SWPiaNxyjb0mz7GY/8A5pFAthCGXw5pkCRBYkH4YhSao+F4R7vj7osTczMzMQuZwQQY3YlpjloKm4PBPbv23FsIFdSY1EBtfEGDfhbcEVjqSlljT/Yzqtx4BPQTWPeDmRMT7dfSqu5xJXUiRsJE/rCY+VL+L7TobuWYAtsk/tHpV5XMVwJOSXI6W7oIB67VspW4Lx0Pct2ufiG87CmgVtSqKcckp5PaKKK0JCiiigAooooAKKKKACiiigAooooAKKKKACiiigArTisOHXKdq3UUAL2P7Os05LgXSNVnbaqb/hjF5gbjo6rMZZBggaajfQU9UVi7em+hXQjm2MwNy2Sxw9xgd8qg+enT+lasFhGbUF7ct4QQPUbjpp6106sWUHcTWbtY+ZGgRbuDxa21Hdd4J1ysNpkGP3hPvWm7gb7pkuK6RoJAOxkCfnrXQYrXeUVDtorgtGOHkQ8BhO4VUzMwzDwxp4mn2g/OsePXW0W0pzGZiNN9D/lpsu4degqKmGXXQa/7/nWVSi/MpOUpLDYmYLGXSJW23iiTBnwyCZPoQaH/AEclVdJgkMsEGSIJmNesH+ldJ4coCx00HpW82V/VGu+gq6tU1nJCp7ci12c4FbRxdAmB4Z5eEDT6001iqgbVlTUIKCwjRLAUUUVckKKKKACiiigAooooAKKKKAP/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9" name="TextBox 18"/>
          <p:cNvSpPr txBox="1"/>
          <p:nvPr/>
        </p:nvSpPr>
        <p:spPr>
          <a:xfrm>
            <a:off x="5105400" y="3688517"/>
            <a:ext cx="1580484" cy="523220"/>
          </a:xfrm>
          <a:prstGeom prst="rect">
            <a:avLst/>
          </a:prstGeom>
          <a:noFill/>
        </p:spPr>
        <p:txBody>
          <a:bodyPr wrap="square" rtlCol="0">
            <a:spAutoFit/>
          </a:bodyPr>
          <a:lstStyle/>
          <a:p>
            <a:r>
              <a:rPr lang="en-GB" sz="2800" b="1" dirty="0"/>
              <a:t>Maths</a:t>
            </a:r>
          </a:p>
        </p:txBody>
      </p:sp>
      <p:sp>
        <p:nvSpPr>
          <p:cNvPr id="21" name="TextBox 20"/>
          <p:cNvSpPr txBox="1"/>
          <p:nvPr/>
        </p:nvSpPr>
        <p:spPr>
          <a:xfrm>
            <a:off x="1231084" y="4711400"/>
            <a:ext cx="2197916" cy="923330"/>
          </a:xfrm>
          <a:prstGeom prst="rect">
            <a:avLst/>
          </a:prstGeom>
          <a:noFill/>
        </p:spPr>
        <p:txBody>
          <a:bodyPr wrap="square" rtlCol="0">
            <a:spAutoFit/>
          </a:bodyPr>
          <a:lstStyle/>
          <a:p>
            <a:pPr algn="ctr"/>
            <a:r>
              <a:rPr lang="en-GB" b="1" dirty="0"/>
              <a:t>RE</a:t>
            </a:r>
          </a:p>
          <a:p>
            <a:r>
              <a:rPr lang="en-GB" dirty="0"/>
              <a:t>Respectful religion and worldviews </a:t>
            </a:r>
            <a:endParaRPr lang="en-GB" b="1" dirty="0"/>
          </a:p>
        </p:txBody>
      </p:sp>
      <p:pic>
        <p:nvPicPr>
          <p:cNvPr id="20" name="Picture 19" descr="See the source image"/>
          <p:cNvPicPr/>
          <p:nvPr/>
        </p:nvPicPr>
        <p:blipFill rotWithShape="1">
          <a:blip r:embed="rId2">
            <a:extLst>
              <a:ext uri="{28A0092B-C50C-407E-A947-70E740481C1C}">
                <a14:useLocalDpi xmlns:a14="http://schemas.microsoft.com/office/drawing/2010/main" val="0"/>
              </a:ext>
            </a:extLst>
          </a:blip>
          <a:srcRect t="12456" r="77043" b="69297"/>
          <a:stretch/>
        </p:blipFill>
        <p:spPr bwMode="auto">
          <a:xfrm>
            <a:off x="4300729" y="4184132"/>
            <a:ext cx="1188265" cy="1219200"/>
          </a:xfrm>
          <a:prstGeom prst="rect">
            <a:avLst/>
          </a:prstGeom>
          <a:noFill/>
          <a:ln>
            <a:noFill/>
          </a:ln>
          <a:extLst>
            <a:ext uri="{53640926-AAD7-44D8-BBD7-CCE9431645EC}">
              <a14:shadowObscured xmlns:a14="http://schemas.microsoft.com/office/drawing/2010/main"/>
            </a:ext>
          </a:extLst>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3856" y="3660912"/>
            <a:ext cx="1686680" cy="1676400"/>
          </a:xfrm>
          <a:prstGeom prst="rect">
            <a:avLst/>
          </a:prstGeom>
        </p:spPr>
      </p:pic>
      <p:sp>
        <p:nvSpPr>
          <p:cNvPr id="22" name="TextBox 21"/>
          <p:cNvSpPr txBox="1"/>
          <p:nvPr/>
        </p:nvSpPr>
        <p:spPr>
          <a:xfrm>
            <a:off x="1429783" y="2582905"/>
            <a:ext cx="1536337" cy="369332"/>
          </a:xfrm>
          <a:prstGeom prst="rect">
            <a:avLst/>
          </a:prstGeom>
          <a:noFill/>
        </p:spPr>
        <p:txBody>
          <a:bodyPr wrap="square" rtlCol="0">
            <a:spAutoFit/>
          </a:bodyPr>
          <a:lstStyle/>
          <a:p>
            <a:r>
              <a:rPr lang="en-GB" b="1" dirty="0"/>
              <a:t>Geography</a:t>
            </a:r>
          </a:p>
        </p:txBody>
      </p:sp>
      <p:sp>
        <p:nvSpPr>
          <p:cNvPr id="16" name="Rectangle: Rounded Corners 15">
            <a:extLst>
              <a:ext uri="{FF2B5EF4-FFF2-40B4-BE49-F238E27FC236}">
                <a16:creationId xmlns:a16="http://schemas.microsoft.com/office/drawing/2014/main" id="{F8C4C440-0A11-4724-97C7-114308B70089}"/>
              </a:ext>
            </a:extLst>
          </p:cNvPr>
          <p:cNvSpPr/>
          <p:nvPr/>
        </p:nvSpPr>
        <p:spPr>
          <a:xfrm>
            <a:off x="9364628" y="4382566"/>
            <a:ext cx="2768064" cy="2132472"/>
          </a:xfrm>
          <a:prstGeom prst="round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p>
        </p:txBody>
      </p:sp>
      <p:pic>
        <p:nvPicPr>
          <p:cNvPr id="23" name="Picture 22">
            <a:extLst>
              <a:ext uri="{FF2B5EF4-FFF2-40B4-BE49-F238E27FC236}">
                <a16:creationId xmlns:a16="http://schemas.microsoft.com/office/drawing/2014/main" id="{20F7B0CD-7AF9-44C8-8DA6-D5287484B40C}"/>
              </a:ext>
            </a:extLst>
          </p:cNvPr>
          <p:cNvPicPr>
            <a:picLocks noChangeAspect="1"/>
          </p:cNvPicPr>
          <p:nvPr/>
        </p:nvPicPr>
        <p:blipFill>
          <a:blip r:embed="rId4"/>
          <a:stretch>
            <a:fillRect/>
          </a:stretch>
        </p:blipFill>
        <p:spPr>
          <a:xfrm>
            <a:off x="2614688" y="3014581"/>
            <a:ext cx="1142387" cy="1214430"/>
          </a:xfrm>
          <a:prstGeom prst="rect">
            <a:avLst/>
          </a:prstGeom>
        </p:spPr>
      </p:pic>
      <p:sp>
        <p:nvSpPr>
          <p:cNvPr id="4" name="TextBox 3">
            <a:extLst>
              <a:ext uri="{FF2B5EF4-FFF2-40B4-BE49-F238E27FC236}">
                <a16:creationId xmlns:a16="http://schemas.microsoft.com/office/drawing/2014/main" id="{FC3FB667-FC79-4422-A102-19CD61DF4137}"/>
              </a:ext>
            </a:extLst>
          </p:cNvPr>
          <p:cNvSpPr txBox="1"/>
          <p:nvPr/>
        </p:nvSpPr>
        <p:spPr>
          <a:xfrm>
            <a:off x="9766824" y="5777433"/>
            <a:ext cx="2294871" cy="584775"/>
          </a:xfrm>
          <a:prstGeom prst="rect">
            <a:avLst/>
          </a:prstGeom>
          <a:noFill/>
        </p:spPr>
        <p:txBody>
          <a:bodyPr wrap="square" rtlCol="0">
            <a:spAutoFit/>
          </a:bodyPr>
          <a:lstStyle/>
          <a:p>
            <a:r>
              <a:rPr lang="en-GB" sz="1600" b="1" dirty="0">
                <a:solidFill>
                  <a:schemeClr val="tx2">
                    <a:lumMod val="95000"/>
                    <a:lumOff val="5000"/>
                  </a:schemeClr>
                </a:solidFill>
              </a:rPr>
              <a:t>Digital painting Paintz and Scratch</a:t>
            </a:r>
          </a:p>
        </p:txBody>
      </p:sp>
      <p:sp>
        <p:nvSpPr>
          <p:cNvPr id="17" name="TextBox 16">
            <a:extLst>
              <a:ext uri="{FF2B5EF4-FFF2-40B4-BE49-F238E27FC236}">
                <a16:creationId xmlns:a16="http://schemas.microsoft.com/office/drawing/2014/main" id="{7FB70BBF-3C41-4C23-A8C4-152C5C36C3B8}"/>
              </a:ext>
            </a:extLst>
          </p:cNvPr>
          <p:cNvSpPr txBox="1"/>
          <p:nvPr/>
        </p:nvSpPr>
        <p:spPr>
          <a:xfrm>
            <a:off x="4887081" y="5406505"/>
            <a:ext cx="4165924" cy="923330"/>
          </a:xfrm>
          <a:prstGeom prst="rect">
            <a:avLst/>
          </a:prstGeom>
          <a:noFill/>
        </p:spPr>
        <p:txBody>
          <a:bodyPr wrap="square" rtlCol="0">
            <a:spAutoFit/>
          </a:bodyPr>
          <a:lstStyle/>
          <a:p>
            <a:r>
              <a:rPr lang="en-GB" dirty="0"/>
              <a:t>Place Value to 1000, Addition and Subtraction, and Multiplication and Division</a:t>
            </a:r>
            <a:endParaRPr lang="en-GB" dirty="0">
              <a:solidFill>
                <a:schemeClr val="tx2"/>
              </a:solidFill>
            </a:endParaRPr>
          </a:p>
        </p:txBody>
      </p:sp>
      <p:sp>
        <p:nvSpPr>
          <p:cNvPr id="18" name="Rectangle: Rounded Corners 17">
            <a:extLst>
              <a:ext uri="{FF2B5EF4-FFF2-40B4-BE49-F238E27FC236}">
                <a16:creationId xmlns:a16="http://schemas.microsoft.com/office/drawing/2014/main" id="{FB7E3884-53DF-4BB2-84DF-3B81747D681E}"/>
              </a:ext>
            </a:extLst>
          </p:cNvPr>
          <p:cNvSpPr/>
          <p:nvPr/>
        </p:nvSpPr>
        <p:spPr>
          <a:xfrm>
            <a:off x="9356607" y="126134"/>
            <a:ext cx="2768064" cy="2093141"/>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solidFill>
                <a:srgbClr val="7030A0"/>
              </a:solidFill>
            </a:endParaRPr>
          </a:p>
          <a:p>
            <a:pPr algn="ctr"/>
            <a:endParaRPr lang="en-GB" sz="2400" b="1" dirty="0">
              <a:solidFill>
                <a:srgbClr val="7030A0"/>
              </a:solidFill>
            </a:endParaRPr>
          </a:p>
          <a:p>
            <a:pPr algn="ctr"/>
            <a:endParaRPr lang="en-GB" sz="2400" b="1" dirty="0">
              <a:solidFill>
                <a:srgbClr val="7030A0"/>
              </a:solidFill>
            </a:endParaRPr>
          </a:p>
          <a:p>
            <a:pPr algn="ctr"/>
            <a:r>
              <a:rPr lang="en-GB" sz="2400" b="1" dirty="0">
                <a:solidFill>
                  <a:srgbClr val="7030A0"/>
                </a:solidFill>
              </a:rPr>
              <a:t>PSHE</a:t>
            </a:r>
          </a:p>
          <a:p>
            <a:pPr algn="ctr"/>
            <a:r>
              <a:rPr lang="en-GB" sz="1600" dirty="0">
                <a:solidFill>
                  <a:schemeClr val="tx2"/>
                </a:solidFill>
              </a:rPr>
              <a:t>The Zones of Regulation</a:t>
            </a:r>
          </a:p>
        </p:txBody>
      </p:sp>
      <p:sp>
        <p:nvSpPr>
          <p:cNvPr id="26" name="TextBox 25">
            <a:extLst>
              <a:ext uri="{FF2B5EF4-FFF2-40B4-BE49-F238E27FC236}">
                <a16:creationId xmlns:a16="http://schemas.microsoft.com/office/drawing/2014/main" id="{DC321043-90BF-41BB-A500-EFE80C87B71A}"/>
              </a:ext>
            </a:extLst>
          </p:cNvPr>
          <p:cNvSpPr txBox="1"/>
          <p:nvPr/>
        </p:nvSpPr>
        <p:spPr>
          <a:xfrm>
            <a:off x="1016885" y="3014581"/>
            <a:ext cx="1846817" cy="646331"/>
          </a:xfrm>
          <a:prstGeom prst="rect">
            <a:avLst/>
          </a:prstGeom>
          <a:noFill/>
        </p:spPr>
        <p:txBody>
          <a:bodyPr wrap="square" rtlCol="0">
            <a:spAutoFit/>
          </a:bodyPr>
          <a:lstStyle/>
          <a:p>
            <a:r>
              <a:rPr lang="en-GB" dirty="0"/>
              <a:t>How regions vary in the UK </a:t>
            </a:r>
          </a:p>
        </p:txBody>
      </p:sp>
      <p:sp>
        <p:nvSpPr>
          <p:cNvPr id="29" name="TextBox 28">
            <a:extLst>
              <a:ext uri="{FF2B5EF4-FFF2-40B4-BE49-F238E27FC236}">
                <a16:creationId xmlns:a16="http://schemas.microsoft.com/office/drawing/2014/main" id="{B4102EC1-FB09-4EF5-9D44-19162C82AC50}"/>
              </a:ext>
            </a:extLst>
          </p:cNvPr>
          <p:cNvSpPr txBox="1"/>
          <p:nvPr/>
        </p:nvSpPr>
        <p:spPr>
          <a:xfrm>
            <a:off x="1486056" y="508481"/>
            <a:ext cx="1877437" cy="369332"/>
          </a:xfrm>
          <a:prstGeom prst="rect">
            <a:avLst/>
          </a:prstGeom>
          <a:noFill/>
        </p:spPr>
        <p:txBody>
          <a:bodyPr wrap="none" rtlCol="0">
            <a:spAutoFit/>
          </a:bodyPr>
          <a:lstStyle/>
          <a:p>
            <a:r>
              <a:rPr lang="en-GB" b="1" dirty="0"/>
              <a:t>Guided reading</a:t>
            </a:r>
          </a:p>
        </p:txBody>
      </p:sp>
      <p:pic>
        <p:nvPicPr>
          <p:cNvPr id="30" name="Picture 29">
            <a:extLst>
              <a:ext uri="{FF2B5EF4-FFF2-40B4-BE49-F238E27FC236}">
                <a16:creationId xmlns:a16="http://schemas.microsoft.com/office/drawing/2014/main" id="{D3214A79-52B3-4A48-89B5-ECFFBA09BA2F}"/>
              </a:ext>
            </a:extLst>
          </p:cNvPr>
          <p:cNvPicPr>
            <a:picLocks noChangeAspect="1"/>
          </p:cNvPicPr>
          <p:nvPr/>
        </p:nvPicPr>
        <p:blipFill>
          <a:blip r:embed="rId5"/>
          <a:stretch>
            <a:fillRect/>
          </a:stretch>
        </p:blipFill>
        <p:spPr>
          <a:xfrm>
            <a:off x="981716" y="910315"/>
            <a:ext cx="753645" cy="1198419"/>
          </a:xfrm>
          <a:prstGeom prst="rect">
            <a:avLst/>
          </a:prstGeom>
        </p:spPr>
      </p:pic>
      <p:pic>
        <p:nvPicPr>
          <p:cNvPr id="31" name="Picture 30">
            <a:extLst>
              <a:ext uri="{FF2B5EF4-FFF2-40B4-BE49-F238E27FC236}">
                <a16:creationId xmlns:a16="http://schemas.microsoft.com/office/drawing/2014/main" id="{30BF396C-587B-47D2-91E1-01EFDDC0613D}"/>
              </a:ext>
            </a:extLst>
          </p:cNvPr>
          <p:cNvPicPr>
            <a:picLocks noChangeAspect="1"/>
          </p:cNvPicPr>
          <p:nvPr/>
        </p:nvPicPr>
        <p:blipFill>
          <a:blip r:embed="rId6"/>
          <a:stretch>
            <a:fillRect/>
          </a:stretch>
        </p:blipFill>
        <p:spPr>
          <a:xfrm>
            <a:off x="1822622" y="925074"/>
            <a:ext cx="750658" cy="1198420"/>
          </a:xfrm>
          <a:prstGeom prst="rect">
            <a:avLst/>
          </a:prstGeom>
        </p:spPr>
      </p:pic>
      <p:pic>
        <p:nvPicPr>
          <p:cNvPr id="32" name="Picture 31">
            <a:extLst>
              <a:ext uri="{FF2B5EF4-FFF2-40B4-BE49-F238E27FC236}">
                <a16:creationId xmlns:a16="http://schemas.microsoft.com/office/drawing/2014/main" id="{FC8CCF3D-D136-487E-9048-549C682E2509}"/>
              </a:ext>
            </a:extLst>
          </p:cNvPr>
          <p:cNvPicPr>
            <a:picLocks noChangeAspect="1"/>
          </p:cNvPicPr>
          <p:nvPr/>
        </p:nvPicPr>
        <p:blipFill>
          <a:blip r:embed="rId7"/>
          <a:stretch>
            <a:fillRect/>
          </a:stretch>
        </p:blipFill>
        <p:spPr>
          <a:xfrm>
            <a:off x="2660541" y="940157"/>
            <a:ext cx="769139" cy="1214430"/>
          </a:xfrm>
          <a:prstGeom prst="rect">
            <a:avLst/>
          </a:prstGeom>
        </p:spPr>
      </p:pic>
      <p:pic>
        <p:nvPicPr>
          <p:cNvPr id="33" name="Picture 32">
            <a:extLst>
              <a:ext uri="{FF2B5EF4-FFF2-40B4-BE49-F238E27FC236}">
                <a16:creationId xmlns:a16="http://schemas.microsoft.com/office/drawing/2014/main" id="{BA4C54F3-89C4-4072-A494-D9BE1273818E}"/>
              </a:ext>
            </a:extLst>
          </p:cNvPr>
          <p:cNvPicPr>
            <a:picLocks noChangeAspect="1"/>
          </p:cNvPicPr>
          <p:nvPr/>
        </p:nvPicPr>
        <p:blipFill>
          <a:blip r:embed="rId8"/>
          <a:stretch>
            <a:fillRect/>
          </a:stretch>
        </p:blipFill>
        <p:spPr>
          <a:xfrm>
            <a:off x="4393449" y="791947"/>
            <a:ext cx="1314450" cy="1704975"/>
          </a:xfrm>
          <a:prstGeom prst="rect">
            <a:avLst/>
          </a:prstGeom>
        </p:spPr>
      </p:pic>
      <p:pic>
        <p:nvPicPr>
          <p:cNvPr id="34" name="Picture 33">
            <a:extLst>
              <a:ext uri="{FF2B5EF4-FFF2-40B4-BE49-F238E27FC236}">
                <a16:creationId xmlns:a16="http://schemas.microsoft.com/office/drawing/2014/main" id="{0F423199-1C17-4A75-970D-5718AF88394F}"/>
              </a:ext>
            </a:extLst>
          </p:cNvPr>
          <p:cNvPicPr>
            <a:picLocks noChangeAspect="1"/>
          </p:cNvPicPr>
          <p:nvPr/>
        </p:nvPicPr>
        <p:blipFill>
          <a:blip r:embed="rId9"/>
          <a:stretch>
            <a:fillRect/>
          </a:stretch>
        </p:blipFill>
        <p:spPr>
          <a:xfrm>
            <a:off x="5779418" y="791947"/>
            <a:ext cx="1190625" cy="1704975"/>
          </a:xfrm>
          <a:prstGeom prst="rect">
            <a:avLst/>
          </a:prstGeom>
        </p:spPr>
      </p:pic>
      <p:pic>
        <p:nvPicPr>
          <p:cNvPr id="35" name="Picture 34">
            <a:extLst>
              <a:ext uri="{FF2B5EF4-FFF2-40B4-BE49-F238E27FC236}">
                <a16:creationId xmlns:a16="http://schemas.microsoft.com/office/drawing/2014/main" id="{E40D45F6-9FC8-477C-8A7E-52830B0E74B3}"/>
              </a:ext>
            </a:extLst>
          </p:cNvPr>
          <p:cNvPicPr>
            <a:picLocks noChangeAspect="1"/>
          </p:cNvPicPr>
          <p:nvPr/>
        </p:nvPicPr>
        <p:blipFill>
          <a:blip r:embed="rId10"/>
          <a:stretch>
            <a:fillRect/>
          </a:stretch>
        </p:blipFill>
        <p:spPr>
          <a:xfrm>
            <a:off x="7071805" y="788616"/>
            <a:ext cx="1981200" cy="1704975"/>
          </a:xfrm>
          <a:prstGeom prst="rect">
            <a:avLst/>
          </a:prstGeom>
        </p:spPr>
      </p:pic>
      <p:sp>
        <p:nvSpPr>
          <p:cNvPr id="36" name="Rectangle: Rounded Corners 35">
            <a:extLst>
              <a:ext uri="{FF2B5EF4-FFF2-40B4-BE49-F238E27FC236}">
                <a16:creationId xmlns:a16="http://schemas.microsoft.com/office/drawing/2014/main" id="{2735074D-0DAA-4ABD-8469-B31095714A94}"/>
              </a:ext>
            </a:extLst>
          </p:cNvPr>
          <p:cNvSpPr/>
          <p:nvPr/>
        </p:nvSpPr>
        <p:spPr>
          <a:xfrm>
            <a:off x="9359514" y="2254757"/>
            <a:ext cx="2773178" cy="207743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dirty="0"/>
              <a:t>Skeletons, muscles and nutrition</a:t>
            </a:r>
            <a:r>
              <a:rPr lang="en-GB" dirty="0"/>
              <a:t> will be taught in Biology, and </a:t>
            </a:r>
            <a:r>
              <a:rPr lang="en-GB" i="1" dirty="0"/>
              <a:t>Rocks </a:t>
            </a:r>
            <a:r>
              <a:rPr lang="en-GB" dirty="0"/>
              <a:t>in Chemistry</a:t>
            </a:r>
          </a:p>
        </p:txBody>
      </p:sp>
      <p:sp>
        <p:nvSpPr>
          <p:cNvPr id="37" name="TextBox 36">
            <a:extLst>
              <a:ext uri="{FF2B5EF4-FFF2-40B4-BE49-F238E27FC236}">
                <a16:creationId xmlns:a16="http://schemas.microsoft.com/office/drawing/2014/main" id="{99E69168-16B6-4B1E-AACA-E9759DAD047B}"/>
              </a:ext>
            </a:extLst>
          </p:cNvPr>
          <p:cNvSpPr txBox="1"/>
          <p:nvPr/>
        </p:nvSpPr>
        <p:spPr>
          <a:xfrm>
            <a:off x="10044766" y="2254757"/>
            <a:ext cx="1832300" cy="461665"/>
          </a:xfrm>
          <a:prstGeom prst="rect">
            <a:avLst/>
          </a:prstGeom>
          <a:noFill/>
        </p:spPr>
        <p:txBody>
          <a:bodyPr wrap="square" rtlCol="0">
            <a:spAutoFit/>
          </a:bodyPr>
          <a:lstStyle/>
          <a:p>
            <a:r>
              <a:rPr lang="en-GB" sz="2400" b="1" dirty="0">
                <a:solidFill>
                  <a:schemeClr val="tx2"/>
                </a:solidFill>
              </a:rPr>
              <a:t>Science</a:t>
            </a:r>
          </a:p>
        </p:txBody>
      </p:sp>
      <p:sp>
        <p:nvSpPr>
          <p:cNvPr id="38" name="TextBox 37">
            <a:extLst>
              <a:ext uri="{FF2B5EF4-FFF2-40B4-BE49-F238E27FC236}">
                <a16:creationId xmlns:a16="http://schemas.microsoft.com/office/drawing/2014/main" id="{2A718567-8D5C-4E11-80CA-298BB6B4F2F6}"/>
              </a:ext>
            </a:extLst>
          </p:cNvPr>
          <p:cNvSpPr txBox="1"/>
          <p:nvPr/>
        </p:nvSpPr>
        <p:spPr>
          <a:xfrm>
            <a:off x="9395212" y="3490347"/>
            <a:ext cx="2912492" cy="738664"/>
          </a:xfrm>
          <a:prstGeom prst="rect">
            <a:avLst/>
          </a:prstGeom>
          <a:noFill/>
        </p:spPr>
        <p:txBody>
          <a:bodyPr wrap="square" rtlCol="0">
            <a:spAutoFit/>
          </a:bodyPr>
          <a:lstStyle/>
          <a:p>
            <a:r>
              <a:rPr lang="en-GB" sz="1400" b="1" i="1" dirty="0"/>
              <a:t>Skeletons, muscles and nutrition</a:t>
            </a:r>
            <a:r>
              <a:rPr lang="en-GB" sz="1400" b="1" dirty="0"/>
              <a:t> </a:t>
            </a:r>
            <a:r>
              <a:rPr lang="en-GB" sz="1400" dirty="0"/>
              <a:t>will be taught in Biology, and </a:t>
            </a:r>
            <a:r>
              <a:rPr lang="en-GB" sz="1400" b="1" i="1" dirty="0"/>
              <a:t>Rocks </a:t>
            </a:r>
            <a:r>
              <a:rPr lang="en-GB" sz="1400" dirty="0"/>
              <a:t>in Chemistry</a:t>
            </a:r>
          </a:p>
        </p:txBody>
      </p:sp>
      <p:pic>
        <p:nvPicPr>
          <p:cNvPr id="39" name="Picture 38">
            <a:extLst>
              <a:ext uri="{FF2B5EF4-FFF2-40B4-BE49-F238E27FC236}">
                <a16:creationId xmlns:a16="http://schemas.microsoft.com/office/drawing/2014/main" id="{79F13908-F106-4430-A0BF-9E9F975F8AEA}"/>
              </a:ext>
            </a:extLst>
          </p:cNvPr>
          <p:cNvPicPr>
            <a:picLocks noChangeAspect="1"/>
          </p:cNvPicPr>
          <p:nvPr/>
        </p:nvPicPr>
        <p:blipFill>
          <a:blip r:embed="rId11"/>
          <a:stretch>
            <a:fillRect/>
          </a:stretch>
        </p:blipFill>
        <p:spPr>
          <a:xfrm>
            <a:off x="9513805" y="2657668"/>
            <a:ext cx="1061921" cy="848111"/>
          </a:xfrm>
          <a:prstGeom prst="rect">
            <a:avLst/>
          </a:prstGeom>
        </p:spPr>
      </p:pic>
      <p:pic>
        <p:nvPicPr>
          <p:cNvPr id="40" name="Picture 39">
            <a:extLst>
              <a:ext uri="{FF2B5EF4-FFF2-40B4-BE49-F238E27FC236}">
                <a16:creationId xmlns:a16="http://schemas.microsoft.com/office/drawing/2014/main" id="{A75A8EDA-D323-4BBB-8439-67DB55282623}"/>
              </a:ext>
            </a:extLst>
          </p:cNvPr>
          <p:cNvPicPr>
            <a:picLocks noChangeAspect="1"/>
          </p:cNvPicPr>
          <p:nvPr/>
        </p:nvPicPr>
        <p:blipFill>
          <a:blip r:embed="rId12"/>
          <a:stretch>
            <a:fillRect/>
          </a:stretch>
        </p:blipFill>
        <p:spPr>
          <a:xfrm>
            <a:off x="10751527" y="2613561"/>
            <a:ext cx="1125539" cy="903269"/>
          </a:xfrm>
          <a:prstGeom prst="rect">
            <a:avLst/>
          </a:prstGeom>
        </p:spPr>
      </p:pic>
      <p:sp>
        <p:nvSpPr>
          <p:cNvPr id="44" name="TextBox 43">
            <a:extLst>
              <a:ext uri="{FF2B5EF4-FFF2-40B4-BE49-F238E27FC236}">
                <a16:creationId xmlns:a16="http://schemas.microsoft.com/office/drawing/2014/main" id="{3AC631E8-79EB-48B1-9850-49B8B646349D}"/>
              </a:ext>
            </a:extLst>
          </p:cNvPr>
          <p:cNvSpPr txBox="1"/>
          <p:nvPr/>
        </p:nvSpPr>
        <p:spPr>
          <a:xfrm>
            <a:off x="10496625" y="5357731"/>
            <a:ext cx="709666" cy="369332"/>
          </a:xfrm>
          <a:prstGeom prst="rect">
            <a:avLst/>
          </a:prstGeom>
          <a:noFill/>
        </p:spPr>
        <p:txBody>
          <a:bodyPr wrap="square" rtlCol="0">
            <a:spAutoFit/>
          </a:bodyPr>
          <a:lstStyle/>
          <a:p>
            <a:r>
              <a:rPr lang="en-GB" b="1" dirty="0">
                <a:solidFill>
                  <a:srgbClr val="FFFF00"/>
                </a:solidFill>
              </a:rPr>
              <a:t>ICT</a:t>
            </a:r>
          </a:p>
        </p:txBody>
      </p:sp>
      <p:pic>
        <p:nvPicPr>
          <p:cNvPr id="2" name="Picture 1">
            <a:extLst>
              <a:ext uri="{FF2B5EF4-FFF2-40B4-BE49-F238E27FC236}">
                <a16:creationId xmlns:a16="http://schemas.microsoft.com/office/drawing/2014/main" id="{D3466F3F-7B06-49E5-8F98-4CC7B5A5E15D}"/>
              </a:ext>
            </a:extLst>
          </p:cNvPr>
          <p:cNvPicPr>
            <a:picLocks noChangeAspect="1"/>
          </p:cNvPicPr>
          <p:nvPr/>
        </p:nvPicPr>
        <p:blipFill>
          <a:blip r:embed="rId13"/>
          <a:stretch>
            <a:fillRect/>
          </a:stretch>
        </p:blipFill>
        <p:spPr>
          <a:xfrm>
            <a:off x="2057984" y="5604084"/>
            <a:ext cx="733579" cy="780528"/>
          </a:xfrm>
          <a:prstGeom prst="rect">
            <a:avLst/>
          </a:prstGeom>
        </p:spPr>
      </p:pic>
      <p:pic>
        <p:nvPicPr>
          <p:cNvPr id="3" name="Picture 2">
            <a:extLst>
              <a:ext uri="{FF2B5EF4-FFF2-40B4-BE49-F238E27FC236}">
                <a16:creationId xmlns:a16="http://schemas.microsoft.com/office/drawing/2014/main" id="{742C66D3-81C7-411C-9ED3-067CC9C59B1D}"/>
              </a:ext>
            </a:extLst>
          </p:cNvPr>
          <p:cNvPicPr>
            <a:picLocks noChangeAspect="1"/>
          </p:cNvPicPr>
          <p:nvPr/>
        </p:nvPicPr>
        <p:blipFill>
          <a:blip r:embed="rId14"/>
          <a:stretch>
            <a:fillRect/>
          </a:stretch>
        </p:blipFill>
        <p:spPr>
          <a:xfrm>
            <a:off x="9699563" y="285592"/>
            <a:ext cx="2047862" cy="1040184"/>
          </a:xfrm>
          <a:prstGeom prst="rect">
            <a:avLst/>
          </a:prstGeom>
        </p:spPr>
      </p:pic>
      <p:pic>
        <p:nvPicPr>
          <p:cNvPr id="5" name="Picture 4">
            <a:extLst>
              <a:ext uri="{FF2B5EF4-FFF2-40B4-BE49-F238E27FC236}">
                <a16:creationId xmlns:a16="http://schemas.microsoft.com/office/drawing/2014/main" id="{6DCD4702-55C4-4CB0-89FB-1C9C2620597C}"/>
              </a:ext>
            </a:extLst>
          </p:cNvPr>
          <p:cNvPicPr>
            <a:picLocks noChangeAspect="1"/>
          </p:cNvPicPr>
          <p:nvPr/>
        </p:nvPicPr>
        <p:blipFill>
          <a:blip r:embed="rId15"/>
          <a:stretch>
            <a:fillRect/>
          </a:stretch>
        </p:blipFill>
        <p:spPr>
          <a:xfrm>
            <a:off x="9550458" y="4614199"/>
            <a:ext cx="999480" cy="693162"/>
          </a:xfrm>
          <a:prstGeom prst="rect">
            <a:avLst/>
          </a:prstGeom>
        </p:spPr>
      </p:pic>
      <p:pic>
        <p:nvPicPr>
          <p:cNvPr id="7" name="Picture 6">
            <a:extLst>
              <a:ext uri="{FF2B5EF4-FFF2-40B4-BE49-F238E27FC236}">
                <a16:creationId xmlns:a16="http://schemas.microsoft.com/office/drawing/2014/main" id="{C0A45C02-ADF6-46D3-9531-A60A6B1BED88}"/>
              </a:ext>
            </a:extLst>
          </p:cNvPr>
          <p:cNvPicPr>
            <a:picLocks noChangeAspect="1"/>
          </p:cNvPicPr>
          <p:nvPr/>
        </p:nvPicPr>
        <p:blipFill>
          <a:blip r:embed="rId16"/>
          <a:stretch>
            <a:fillRect/>
          </a:stretch>
        </p:blipFill>
        <p:spPr>
          <a:xfrm>
            <a:off x="10886964" y="4535515"/>
            <a:ext cx="887800" cy="751215"/>
          </a:xfrm>
          <a:prstGeom prst="rect">
            <a:avLst/>
          </a:prstGeom>
        </p:spPr>
      </p:pic>
    </p:spTree>
    <p:extLst>
      <p:ext uri="{BB962C8B-B14F-4D97-AF65-F5344CB8AC3E}">
        <p14:creationId xmlns:p14="http://schemas.microsoft.com/office/powerpoint/2010/main" val="1041027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73F78-CF6D-4E31-9F88-C4B26EEB511F}"/>
              </a:ext>
            </a:extLst>
          </p:cNvPr>
          <p:cNvSpPr>
            <a:spLocks noGrp="1"/>
          </p:cNvSpPr>
          <p:nvPr>
            <p:ph type="title"/>
          </p:nvPr>
        </p:nvSpPr>
        <p:spPr/>
        <p:txBody>
          <a:bodyPr>
            <a:normAutofit/>
          </a:bodyPr>
          <a:lstStyle/>
          <a:p>
            <a:pPr algn="ctr"/>
            <a:r>
              <a:rPr lang="en-GB" sz="4800" dirty="0">
                <a:latin typeface="Comic Sans MS" panose="030F0702030302020204" pitchFamily="66" charset="0"/>
              </a:rPr>
              <a:t>Routines</a:t>
            </a:r>
          </a:p>
        </p:txBody>
      </p:sp>
      <p:sp>
        <p:nvSpPr>
          <p:cNvPr id="3" name="Rectangle 2">
            <a:extLst>
              <a:ext uri="{FF2B5EF4-FFF2-40B4-BE49-F238E27FC236}">
                <a16:creationId xmlns:a16="http://schemas.microsoft.com/office/drawing/2014/main" id="{3032F08F-8253-4EBA-A207-62DAA632EA6E}"/>
              </a:ext>
            </a:extLst>
          </p:cNvPr>
          <p:cNvSpPr/>
          <p:nvPr/>
        </p:nvSpPr>
        <p:spPr>
          <a:xfrm>
            <a:off x="838200" y="1382286"/>
            <a:ext cx="10744200" cy="3785652"/>
          </a:xfrm>
          <a:prstGeom prst="rect">
            <a:avLst/>
          </a:prstGeom>
        </p:spPr>
        <p:txBody>
          <a:bodyPr wrap="square">
            <a:spAutoFit/>
          </a:bodyPr>
          <a:lstStyle/>
          <a:p>
            <a:pPr>
              <a:spcBef>
                <a:spcPct val="0"/>
              </a:spcBef>
              <a:buFont typeface="Arial" panose="020B0604020202020204" pitchFamily="34" charset="0"/>
              <a:buChar char="•"/>
            </a:pPr>
            <a:r>
              <a:rPr lang="en-GB" altLang="en-US" sz="2000" dirty="0">
                <a:latin typeface="Trebuchet MS" panose="020B0603020202020204" pitchFamily="34" charset="0"/>
              </a:rPr>
              <a:t>Doors open at 8:45am</a:t>
            </a:r>
          </a:p>
          <a:p>
            <a:pPr>
              <a:spcBef>
                <a:spcPct val="0"/>
              </a:spcBef>
            </a:pPr>
            <a:endParaRPr lang="en-GB" altLang="en-US" sz="2000" dirty="0">
              <a:latin typeface="Trebuchet MS" panose="020B0603020202020204" pitchFamily="34" charset="0"/>
            </a:endParaRPr>
          </a:p>
          <a:p>
            <a:pPr>
              <a:spcBef>
                <a:spcPct val="0"/>
              </a:spcBef>
              <a:buFont typeface="Arial" panose="020B0604020202020204" pitchFamily="34" charset="0"/>
              <a:buChar char="•"/>
            </a:pPr>
            <a:r>
              <a:rPr lang="en-GB" altLang="en-US" sz="2000" b="1" u="sng" dirty="0">
                <a:latin typeface="Trebuchet MS" panose="020B0603020202020204" pitchFamily="34" charset="0"/>
              </a:rPr>
              <a:t>Doors close at 8:53</a:t>
            </a:r>
          </a:p>
          <a:p>
            <a:pPr>
              <a:spcBef>
                <a:spcPct val="0"/>
              </a:spcBef>
            </a:pPr>
            <a:endParaRPr lang="en-GB" altLang="en-US" sz="2000" b="1" u="sng" dirty="0">
              <a:latin typeface="Trebuchet MS" panose="020B0603020202020204" pitchFamily="34" charset="0"/>
            </a:endParaRPr>
          </a:p>
          <a:p>
            <a:pPr>
              <a:spcBef>
                <a:spcPct val="0"/>
              </a:spcBef>
              <a:buFont typeface="Arial" panose="020B0604020202020204" pitchFamily="34" charset="0"/>
              <a:buChar char="•"/>
            </a:pPr>
            <a:r>
              <a:rPr lang="en-GB" altLang="en-US" sz="2000" dirty="0">
                <a:latin typeface="Trebuchet MS" panose="020B0603020202020204" pitchFamily="34" charset="0"/>
              </a:rPr>
              <a:t>Registration is at </a:t>
            </a:r>
            <a:r>
              <a:rPr lang="en-GB" altLang="en-US" sz="2000" b="1" u="sng" dirty="0">
                <a:latin typeface="Trebuchet MS" panose="020B0603020202020204" pitchFamily="34" charset="0"/>
              </a:rPr>
              <a:t>8:55 prompt</a:t>
            </a:r>
            <a:r>
              <a:rPr lang="en-GB" altLang="en-US" sz="2000" dirty="0">
                <a:latin typeface="Trebuchet MS" panose="020B0603020202020204" pitchFamily="34" charset="0"/>
              </a:rPr>
              <a:t>, all children need to be seated by this time.</a:t>
            </a:r>
          </a:p>
          <a:p>
            <a:pPr>
              <a:spcBef>
                <a:spcPct val="0"/>
              </a:spcBef>
            </a:pPr>
            <a:r>
              <a:rPr lang="en-GB" altLang="en-US" sz="2000" dirty="0">
                <a:latin typeface="Trebuchet MS" panose="020B0603020202020204" pitchFamily="34" charset="0"/>
              </a:rPr>
              <a:t> </a:t>
            </a:r>
          </a:p>
          <a:p>
            <a:pPr>
              <a:spcBef>
                <a:spcPct val="0"/>
              </a:spcBef>
              <a:buFont typeface="Arial" panose="020B0604020202020204" pitchFamily="34" charset="0"/>
              <a:buChar char="•"/>
            </a:pPr>
            <a:r>
              <a:rPr lang="en-GB" altLang="en-US" sz="2000" dirty="0">
                <a:latin typeface="Trebuchet MS" panose="020B0603020202020204" pitchFamily="34" charset="0"/>
              </a:rPr>
              <a:t>Any children arriving after this time must go to the office to register. </a:t>
            </a:r>
          </a:p>
          <a:p>
            <a:pPr>
              <a:spcBef>
                <a:spcPct val="0"/>
              </a:spcBef>
            </a:pPr>
            <a:endParaRPr lang="en-GB" altLang="en-US" sz="2000" dirty="0">
              <a:latin typeface="Trebuchet MS" panose="020B0603020202020204" pitchFamily="34" charset="0"/>
            </a:endParaRPr>
          </a:p>
          <a:p>
            <a:pPr>
              <a:spcBef>
                <a:spcPct val="0"/>
              </a:spcBef>
              <a:buFont typeface="Arial" panose="020B0604020202020204" pitchFamily="34" charset="0"/>
              <a:buChar char="•"/>
            </a:pPr>
            <a:r>
              <a:rPr lang="en-GB" altLang="en-US" sz="2000" b="1" u="sng" dirty="0">
                <a:latin typeface="Trebuchet MS" panose="020B0603020202020204" pitchFamily="34" charset="0"/>
              </a:rPr>
              <a:t>School finishes at 3.30pm.</a:t>
            </a:r>
          </a:p>
          <a:p>
            <a:pPr>
              <a:spcBef>
                <a:spcPct val="0"/>
              </a:spcBef>
            </a:pPr>
            <a:endParaRPr lang="en-GB" altLang="en-US" sz="2000" dirty="0">
              <a:latin typeface="Trebuchet MS" panose="020B0603020202020204" pitchFamily="34" charset="0"/>
            </a:endParaRPr>
          </a:p>
          <a:p>
            <a:pPr>
              <a:spcBef>
                <a:spcPct val="0"/>
              </a:spcBef>
              <a:buFont typeface="Arial" panose="020B0604020202020204" pitchFamily="34" charset="0"/>
              <a:buChar char="•"/>
            </a:pPr>
            <a:r>
              <a:rPr lang="en-GB" altLang="en-US" sz="2000" dirty="0">
                <a:latin typeface="Trebuchet MS" panose="020B0603020202020204" pitchFamily="34" charset="0"/>
              </a:rPr>
              <a:t>Children who have not been collected by 3.40pm will be taken to the ‘After School Club’.</a:t>
            </a:r>
          </a:p>
          <a:p>
            <a:pPr>
              <a:spcBef>
                <a:spcPct val="0"/>
              </a:spcBef>
            </a:pPr>
            <a:r>
              <a:rPr lang="en-GB" altLang="en-US" sz="2000" dirty="0">
                <a:latin typeface="Trebuchet MS" panose="020B0603020202020204" pitchFamily="34" charset="0"/>
              </a:rPr>
              <a:t>                       A charge will be applied for any late pick up. </a:t>
            </a:r>
          </a:p>
        </p:txBody>
      </p:sp>
    </p:spTree>
    <p:extLst>
      <p:ext uri="{BB962C8B-B14F-4D97-AF65-F5344CB8AC3E}">
        <p14:creationId xmlns:p14="http://schemas.microsoft.com/office/powerpoint/2010/main" val="1208617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62000" y="28575"/>
            <a:ext cx="9829800" cy="374821"/>
          </a:xfrm>
        </p:spPr>
        <p:txBody>
          <a:bodyPr>
            <a:noAutofit/>
          </a:bodyPr>
          <a:lstStyle/>
          <a:p>
            <a:pPr algn="ctr"/>
            <a:r>
              <a:rPr lang="en-US" sz="2000" dirty="0">
                <a:latin typeface="Trebuchet MS" panose="020B0603020202020204" pitchFamily="34" charset="0"/>
              </a:rPr>
              <a:t>Timetable</a:t>
            </a:r>
          </a:p>
        </p:txBody>
      </p:sp>
      <p:pic>
        <p:nvPicPr>
          <p:cNvPr id="2" name="Picture 1">
            <a:extLst>
              <a:ext uri="{FF2B5EF4-FFF2-40B4-BE49-F238E27FC236}">
                <a16:creationId xmlns:a16="http://schemas.microsoft.com/office/drawing/2014/main" id="{5B89F4A3-BDC6-40E7-94B7-502D5AA28099}"/>
              </a:ext>
            </a:extLst>
          </p:cNvPr>
          <p:cNvPicPr>
            <a:picLocks noChangeAspect="1"/>
          </p:cNvPicPr>
          <p:nvPr/>
        </p:nvPicPr>
        <p:blipFill>
          <a:blip r:embed="rId2"/>
          <a:stretch>
            <a:fillRect/>
          </a:stretch>
        </p:blipFill>
        <p:spPr>
          <a:xfrm>
            <a:off x="76200" y="368759"/>
            <a:ext cx="12115800" cy="6460666"/>
          </a:xfrm>
          <a:prstGeom prst="rect">
            <a:avLst/>
          </a:prstGeom>
        </p:spPr>
      </p:pic>
    </p:spTree>
    <p:extLst>
      <p:ext uri="{BB962C8B-B14F-4D97-AF65-F5344CB8AC3E}">
        <p14:creationId xmlns:p14="http://schemas.microsoft.com/office/powerpoint/2010/main" val="539676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3872"/>
            <a:ext cx="9829800" cy="1082674"/>
          </a:xfrm>
        </p:spPr>
        <p:txBody>
          <a:bodyPr>
            <a:noAutofit/>
          </a:bodyPr>
          <a:lstStyle/>
          <a:p>
            <a:pPr algn="ctr"/>
            <a:r>
              <a:rPr lang="en-US" sz="8000" dirty="0">
                <a:latin typeface="Comic Sans MS" panose="030F0702030302020204" pitchFamily="66" charset="0"/>
              </a:rPr>
              <a:t>PE</a:t>
            </a:r>
          </a:p>
        </p:txBody>
      </p:sp>
      <p:sp>
        <p:nvSpPr>
          <p:cNvPr id="3" name="Content Placeholder 2"/>
          <p:cNvSpPr>
            <a:spLocks noGrp="1"/>
          </p:cNvSpPr>
          <p:nvPr>
            <p:ph idx="1"/>
          </p:nvPr>
        </p:nvSpPr>
        <p:spPr>
          <a:xfrm>
            <a:off x="457200" y="1828800"/>
            <a:ext cx="9829800" cy="3276600"/>
          </a:xfrm>
        </p:spPr>
        <p:txBody>
          <a:bodyPr>
            <a:noAutofit/>
          </a:bodyPr>
          <a:lstStyle/>
          <a:p>
            <a:pPr marL="0" indent="0">
              <a:buNone/>
            </a:pPr>
            <a:r>
              <a:rPr lang="en-GB" sz="2400" b="1" dirty="0"/>
              <a:t>P.E. </a:t>
            </a:r>
            <a:r>
              <a:rPr lang="en-GB" sz="2400" dirty="0"/>
              <a:t>sessions for Nelson class are on </a:t>
            </a:r>
            <a:r>
              <a:rPr lang="en-GB" sz="2400" b="1" dirty="0"/>
              <a:t>Monday </a:t>
            </a:r>
            <a:r>
              <a:rPr lang="en-GB" sz="2400" dirty="0"/>
              <a:t>and</a:t>
            </a:r>
            <a:r>
              <a:rPr lang="en-GB" sz="2400" b="1" dirty="0"/>
              <a:t> Wednesday.</a:t>
            </a:r>
            <a:endParaRPr lang="en-US" sz="2400" b="1" dirty="0">
              <a:latin typeface="Comic Sans MS" panose="030F0702030302020204" pitchFamily="66" charset="0"/>
            </a:endParaRPr>
          </a:p>
          <a:p>
            <a:pPr>
              <a:buNone/>
            </a:pPr>
            <a:r>
              <a:rPr lang="en-GB" sz="2400" dirty="0"/>
              <a:t>Please ensure your child comes to school on these days </a:t>
            </a:r>
            <a:r>
              <a:rPr lang="en-GB" sz="2400" b="1" dirty="0"/>
              <a:t>wearing</a:t>
            </a:r>
            <a:r>
              <a:rPr lang="en-GB" sz="2400" dirty="0"/>
              <a:t> </a:t>
            </a:r>
            <a:r>
              <a:rPr lang="en-GB" sz="2400" u="sng" dirty="0"/>
              <a:t>the correct P.E. kit,</a:t>
            </a:r>
            <a:r>
              <a:rPr lang="en-GB" sz="2400" dirty="0"/>
              <a:t> which they will be wearing for the whole day. </a:t>
            </a:r>
          </a:p>
          <a:p>
            <a:pPr>
              <a:buNone/>
            </a:pPr>
            <a:r>
              <a:rPr lang="en-GB" sz="2400" dirty="0"/>
              <a:t>This must include </a:t>
            </a:r>
            <a:r>
              <a:rPr lang="en-GB" sz="2400" u="sng" dirty="0"/>
              <a:t>a change of trainers </a:t>
            </a:r>
            <a:r>
              <a:rPr lang="en-GB" sz="2400" b="1" u="sng" dirty="0"/>
              <a:t>or</a:t>
            </a:r>
            <a:r>
              <a:rPr lang="en-GB" sz="2400" u="sng" dirty="0"/>
              <a:t> plimsolls</a:t>
            </a:r>
            <a:r>
              <a:rPr lang="en-GB" sz="2400" dirty="0"/>
              <a:t>, as P.E. lessons will be taught outside whenever possible.</a:t>
            </a:r>
          </a:p>
          <a:p>
            <a:pPr>
              <a:buNone/>
            </a:pPr>
            <a:r>
              <a:rPr lang="en-GB" sz="2400" dirty="0"/>
              <a:t> An item of clothing with the school logo must be worn when coming to and from school, such as a school jumper or cardigan.</a:t>
            </a:r>
            <a:endParaRPr lang="en-US" sz="2400" dirty="0"/>
          </a:p>
        </p:txBody>
      </p:sp>
      <p:pic>
        <p:nvPicPr>
          <p:cNvPr id="2050" name="Picture 2"/>
          <p:cNvPicPr>
            <a:picLocks noChangeAspect="1" noChangeArrowheads="1"/>
          </p:cNvPicPr>
          <p:nvPr/>
        </p:nvPicPr>
        <p:blipFill>
          <a:blip r:embed="rId2" cstate="print"/>
          <a:srcRect/>
          <a:stretch>
            <a:fillRect/>
          </a:stretch>
        </p:blipFill>
        <p:spPr bwMode="auto">
          <a:xfrm>
            <a:off x="9220200" y="338353"/>
            <a:ext cx="1943100" cy="1371600"/>
          </a:xfrm>
          <a:prstGeom prst="rect">
            <a:avLst/>
          </a:prstGeom>
          <a:noFill/>
          <a:ln w="9525">
            <a:noFill/>
            <a:miter lim="800000"/>
            <a:headEnd/>
            <a:tailEnd/>
          </a:ln>
        </p:spPr>
      </p:pic>
    </p:spTree>
    <p:extLst>
      <p:ext uri="{BB962C8B-B14F-4D97-AF65-F5344CB8AC3E}">
        <p14:creationId xmlns:p14="http://schemas.microsoft.com/office/powerpoint/2010/main" val="2200335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4655D-0B3C-4C15-9DA4-7991ACD19A50}"/>
              </a:ext>
            </a:extLst>
          </p:cNvPr>
          <p:cNvSpPr>
            <a:spLocks noGrp="1"/>
          </p:cNvSpPr>
          <p:nvPr>
            <p:ph type="title"/>
          </p:nvPr>
        </p:nvSpPr>
        <p:spPr/>
        <p:txBody>
          <a:bodyPr>
            <a:normAutofit fontScale="90000"/>
          </a:bodyPr>
          <a:lstStyle/>
          <a:p>
            <a:pPr algn="ctr"/>
            <a:r>
              <a:rPr lang="en-GB" sz="8000" dirty="0">
                <a:latin typeface="Comic Sans MS" panose="030F0702030302020204" pitchFamily="66" charset="0"/>
              </a:rPr>
              <a:t>PE kit</a:t>
            </a:r>
          </a:p>
        </p:txBody>
      </p:sp>
      <p:sp>
        <p:nvSpPr>
          <p:cNvPr id="3" name="Content Placeholder 2">
            <a:extLst>
              <a:ext uri="{FF2B5EF4-FFF2-40B4-BE49-F238E27FC236}">
                <a16:creationId xmlns:a16="http://schemas.microsoft.com/office/drawing/2014/main" id="{CAF2BCEB-8F65-4FB1-968B-FF36CF07C4D5}"/>
              </a:ext>
            </a:extLst>
          </p:cNvPr>
          <p:cNvSpPr>
            <a:spLocks noGrp="1"/>
          </p:cNvSpPr>
          <p:nvPr>
            <p:ph idx="1"/>
          </p:nvPr>
        </p:nvSpPr>
        <p:spPr/>
        <p:txBody>
          <a:bodyPr/>
          <a:lstStyle/>
          <a:p>
            <a:pPr>
              <a:spcBef>
                <a:spcPts val="0"/>
              </a:spcBef>
              <a:defRPr/>
            </a:pPr>
            <a:r>
              <a:rPr lang="en-GB" sz="2800" u="sng" dirty="0">
                <a:latin typeface="Trebuchet MS" panose="020B0603020202020204" pitchFamily="34" charset="0"/>
              </a:rPr>
              <a:t>Every child will need:</a:t>
            </a:r>
          </a:p>
          <a:p>
            <a:pPr>
              <a:spcBef>
                <a:spcPts val="0"/>
              </a:spcBef>
              <a:defRPr/>
            </a:pPr>
            <a:endParaRPr lang="en-GB" sz="2800" dirty="0">
              <a:latin typeface="Trebuchet MS" panose="020B0603020202020204" pitchFamily="34" charset="0"/>
            </a:endParaRPr>
          </a:p>
          <a:p>
            <a:pPr marL="285750" indent="-285750">
              <a:spcBef>
                <a:spcPts val="0"/>
              </a:spcBef>
              <a:defRPr/>
            </a:pPr>
            <a:r>
              <a:rPr lang="en-GB" sz="2800" dirty="0">
                <a:latin typeface="Trebuchet MS" panose="020B0603020202020204" pitchFamily="34" charset="0"/>
              </a:rPr>
              <a:t>A PE t-shirt - navy blue </a:t>
            </a:r>
          </a:p>
          <a:p>
            <a:pPr marL="285750" indent="-285750">
              <a:spcBef>
                <a:spcPts val="0"/>
              </a:spcBef>
              <a:defRPr/>
            </a:pPr>
            <a:r>
              <a:rPr lang="en-GB" sz="2800" dirty="0">
                <a:latin typeface="Trebuchet MS" panose="020B0603020202020204" pitchFamily="34" charset="0"/>
              </a:rPr>
              <a:t>Navy blue shorts</a:t>
            </a:r>
          </a:p>
          <a:p>
            <a:pPr marL="285750" indent="-285750">
              <a:spcBef>
                <a:spcPts val="0"/>
              </a:spcBef>
              <a:defRPr/>
            </a:pPr>
            <a:r>
              <a:rPr lang="en-GB" sz="2800" dirty="0">
                <a:latin typeface="Trebuchet MS" panose="020B0603020202020204" pitchFamily="34" charset="0"/>
              </a:rPr>
              <a:t>Plimsolls for indoor* PE</a:t>
            </a:r>
          </a:p>
          <a:p>
            <a:pPr>
              <a:spcBef>
                <a:spcPts val="0"/>
              </a:spcBef>
              <a:defRPr/>
            </a:pPr>
            <a:endParaRPr lang="en-GB" sz="2800" dirty="0">
              <a:latin typeface="Trebuchet MS" panose="020B0603020202020204" pitchFamily="34" charset="0"/>
            </a:endParaRPr>
          </a:p>
          <a:p>
            <a:pPr>
              <a:spcBef>
                <a:spcPts val="0"/>
              </a:spcBef>
              <a:defRPr/>
            </a:pPr>
            <a:r>
              <a:rPr lang="en-GB" sz="2800" dirty="0">
                <a:latin typeface="Trebuchet MS" panose="020B0603020202020204" pitchFamily="34" charset="0"/>
              </a:rPr>
              <a:t>*Trainers and dark plain tracksuit bottoms can be worn in the winter for outdoor P.E.</a:t>
            </a:r>
          </a:p>
          <a:p>
            <a:endParaRPr lang="en-GB" dirty="0"/>
          </a:p>
        </p:txBody>
      </p:sp>
    </p:spTree>
    <p:extLst>
      <p:ext uri="{BB962C8B-B14F-4D97-AF65-F5344CB8AC3E}">
        <p14:creationId xmlns:p14="http://schemas.microsoft.com/office/powerpoint/2010/main" val="3188514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6600" dirty="0">
                <a:latin typeface="Comic Sans MS" panose="030F0702030302020204" pitchFamily="66" charset="0"/>
              </a:rPr>
              <a:t>Homework</a:t>
            </a:r>
          </a:p>
        </p:txBody>
      </p:sp>
      <p:sp>
        <p:nvSpPr>
          <p:cNvPr id="3" name="Content Placeholder 2"/>
          <p:cNvSpPr>
            <a:spLocks noGrp="1"/>
          </p:cNvSpPr>
          <p:nvPr>
            <p:ph sz="half" idx="1"/>
          </p:nvPr>
        </p:nvSpPr>
        <p:spPr>
          <a:xfrm>
            <a:off x="1204784" y="2325258"/>
            <a:ext cx="9448800" cy="3474720"/>
          </a:xfrm>
        </p:spPr>
        <p:txBody>
          <a:bodyPr>
            <a:normAutofit/>
          </a:bodyPr>
          <a:lstStyle/>
          <a:p>
            <a:r>
              <a:rPr lang="en-US" sz="2800" dirty="0">
                <a:latin typeface="Trebuchet MS" panose="020B0603020202020204" pitchFamily="34" charset="0"/>
              </a:rPr>
              <a:t>Homework is given to the children on a </a:t>
            </a:r>
            <a:r>
              <a:rPr lang="en-US" sz="2800" u="sng" dirty="0">
                <a:latin typeface="Trebuchet MS" panose="020B0603020202020204" pitchFamily="34" charset="0"/>
              </a:rPr>
              <a:t>Friday</a:t>
            </a:r>
            <a:r>
              <a:rPr lang="en-US" sz="2800" dirty="0">
                <a:latin typeface="Trebuchet MS" panose="020B0603020202020204" pitchFamily="34" charset="0"/>
              </a:rPr>
              <a:t> and is to be returned on </a:t>
            </a:r>
            <a:r>
              <a:rPr lang="en-US" sz="2800" u="sng" dirty="0">
                <a:latin typeface="Trebuchet MS" panose="020B0603020202020204" pitchFamily="34" charset="0"/>
              </a:rPr>
              <a:t>Wednesday</a:t>
            </a:r>
            <a:r>
              <a:rPr lang="en-US" sz="2800" dirty="0">
                <a:latin typeface="Trebuchet MS" panose="020B0603020202020204" pitchFamily="34" charset="0"/>
              </a:rPr>
              <a:t>.</a:t>
            </a:r>
          </a:p>
          <a:p>
            <a:pPr>
              <a:buNone/>
            </a:pPr>
            <a:endParaRPr lang="en-US" sz="2800" dirty="0">
              <a:latin typeface="Trebuchet MS" panose="020B0603020202020204" pitchFamily="34" charset="0"/>
            </a:endParaRPr>
          </a:p>
          <a:p>
            <a:r>
              <a:rPr lang="en-US" sz="2800" dirty="0">
                <a:latin typeface="Trebuchet MS" panose="020B0603020202020204" pitchFamily="34" charset="0"/>
              </a:rPr>
              <a:t>It is linked to the children’s learning that week</a:t>
            </a:r>
            <a:r>
              <a:rPr lang="en-US" sz="2800" dirty="0">
                <a:latin typeface="Comic Sans MS" panose="030F0702030302020204" pitchFamily="66" charset="0"/>
              </a:rPr>
              <a:t>.</a:t>
            </a:r>
          </a:p>
        </p:txBody>
      </p:sp>
      <p:pic>
        <p:nvPicPr>
          <p:cNvPr id="3075" name="Picture 3"/>
          <p:cNvPicPr>
            <a:picLocks noChangeAspect="1" noChangeArrowheads="1"/>
          </p:cNvPicPr>
          <p:nvPr/>
        </p:nvPicPr>
        <p:blipFill>
          <a:blip r:embed="rId2" cstate="print"/>
          <a:srcRect/>
          <a:stretch>
            <a:fillRect/>
          </a:stretch>
        </p:blipFill>
        <p:spPr bwMode="auto">
          <a:xfrm>
            <a:off x="8839200" y="346591"/>
            <a:ext cx="2209800" cy="1521144"/>
          </a:xfrm>
          <a:prstGeom prst="rect">
            <a:avLst/>
          </a:prstGeom>
          <a:noFill/>
          <a:ln w="9525">
            <a:noFill/>
            <a:miter lim="800000"/>
            <a:headEnd/>
            <a:tailEnd/>
          </a:ln>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2486" y="129551"/>
            <a:ext cx="2804160" cy="1752600"/>
          </a:xfrm>
          <a:prstGeom prst="rect">
            <a:avLst/>
          </a:prstGeom>
        </p:spPr>
      </p:pic>
    </p:spTree>
    <p:extLst>
      <p:ext uri="{BB962C8B-B14F-4D97-AF65-F5344CB8AC3E}">
        <p14:creationId xmlns:p14="http://schemas.microsoft.com/office/powerpoint/2010/main" val="1359999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7200" dirty="0">
                <a:latin typeface="Comic Sans MS" panose="030F0702030302020204" pitchFamily="66" charset="0"/>
              </a:rPr>
              <a:t>Spelling</a:t>
            </a:r>
          </a:p>
        </p:txBody>
      </p:sp>
      <p:sp>
        <p:nvSpPr>
          <p:cNvPr id="7" name="TextBox 6"/>
          <p:cNvSpPr txBox="1"/>
          <p:nvPr/>
        </p:nvSpPr>
        <p:spPr>
          <a:xfrm>
            <a:off x="914400" y="1889127"/>
            <a:ext cx="9677400" cy="2246769"/>
          </a:xfrm>
          <a:prstGeom prst="rect">
            <a:avLst/>
          </a:prstGeom>
          <a:noFill/>
        </p:spPr>
        <p:txBody>
          <a:bodyPr wrap="square" rtlCol="0">
            <a:spAutoFit/>
          </a:bodyPr>
          <a:lstStyle/>
          <a:p>
            <a:pPr marL="457200" indent="-457200">
              <a:buFont typeface="Arial" panose="020B0604020202020204" pitchFamily="34" charset="0"/>
              <a:buChar char="•"/>
            </a:pPr>
            <a:r>
              <a:rPr lang="en-GB" sz="2800" dirty="0">
                <a:latin typeface="Trebuchet MS" panose="020B0603020202020204" pitchFamily="34" charset="0"/>
              </a:rPr>
              <a:t>Starting soon, spelling will be given to the children on a </a:t>
            </a:r>
            <a:r>
              <a:rPr lang="en-GB" sz="2800" u="sng" dirty="0">
                <a:latin typeface="Trebuchet MS" panose="020B0603020202020204" pitchFamily="34" charset="0"/>
              </a:rPr>
              <a:t>Friday</a:t>
            </a:r>
            <a:r>
              <a:rPr lang="en-GB" sz="2800" dirty="0">
                <a:latin typeface="Trebuchet MS" panose="020B0603020202020204" pitchFamily="34" charset="0"/>
              </a:rPr>
              <a:t>. </a:t>
            </a:r>
          </a:p>
          <a:p>
            <a:endParaRPr lang="en-GB" sz="2800" dirty="0">
              <a:latin typeface="Trebuchet MS" panose="020B0603020202020204" pitchFamily="34" charset="0"/>
            </a:endParaRPr>
          </a:p>
          <a:p>
            <a:pPr marL="457200" indent="-457200">
              <a:buFont typeface="Arial" panose="020B0604020202020204" pitchFamily="34" charset="0"/>
              <a:buChar char="•"/>
            </a:pPr>
            <a:r>
              <a:rPr lang="en-GB" sz="2800" dirty="0">
                <a:latin typeface="Trebuchet MS" panose="020B0603020202020204" pitchFamily="34" charset="0"/>
              </a:rPr>
              <a:t>They should practise their spelling each evening  ready for a spelling test on a Friday.</a:t>
            </a:r>
          </a:p>
        </p:txBody>
      </p:sp>
      <p:pic>
        <p:nvPicPr>
          <p:cNvPr id="1026" name="Picture 2" descr="http://images.clipartpanda.com/spelling-center-clipart-literacy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2100" y="263525"/>
            <a:ext cx="1905000" cy="152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7739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7200" dirty="0">
                <a:latin typeface="Comic Sans MS" panose="030F0702030302020204" pitchFamily="66" charset="0"/>
              </a:rPr>
              <a:t>Reading</a:t>
            </a:r>
          </a:p>
        </p:txBody>
      </p:sp>
      <p:sp>
        <p:nvSpPr>
          <p:cNvPr id="3" name="Content Placeholder 2"/>
          <p:cNvSpPr>
            <a:spLocks noGrp="1"/>
          </p:cNvSpPr>
          <p:nvPr>
            <p:ph sz="half" idx="1"/>
          </p:nvPr>
        </p:nvSpPr>
        <p:spPr>
          <a:xfrm>
            <a:off x="533400" y="2499307"/>
            <a:ext cx="11353800" cy="1889760"/>
          </a:xfrm>
        </p:spPr>
        <p:txBody>
          <a:bodyPr>
            <a:normAutofit/>
          </a:bodyPr>
          <a:lstStyle/>
          <a:p>
            <a:r>
              <a:rPr lang="en-US" sz="2800" dirty="0">
                <a:latin typeface="Trebuchet MS" panose="020B0603020202020204" pitchFamily="34" charset="0"/>
              </a:rPr>
              <a:t>Children are expected to read each night. Please record the book title, page numbers read and a comment about your child’s reading.</a:t>
            </a:r>
          </a:p>
          <a:p>
            <a:r>
              <a:rPr lang="en-US" sz="2800" dirty="0">
                <a:latin typeface="Trebuchet MS" panose="020B0603020202020204" pitchFamily="34" charset="0"/>
              </a:rPr>
              <a:t>Children should bring their reading records in daily.  </a:t>
            </a:r>
          </a:p>
          <a:p>
            <a:pPr marL="0" indent="0">
              <a:buNone/>
            </a:pPr>
            <a:endParaRPr lang="en-US" sz="3600" dirty="0">
              <a:latin typeface="Comic Sans MS" panose="030F0702030302020204" pitchFamily="66" charset="0"/>
            </a:endParaRPr>
          </a:p>
        </p:txBody>
      </p:sp>
      <p:pic>
        <p:nvPicPr>
          <p:cNvPr id="6" name="Picture 3">
            <a:extLst>
              <a:ext uri="{FF2B5EF4-FFF2-40B4-BE49-F238E27FC236}">
                <a16:creationId xmlns:a16="http://schemas.microsoft.com/office/drawing/2014/main" id="{2A8A3C09-874D-498A-92AC-D87D0B89EAC5}"/>
              </a:ext>
            </a:extLst>
          </p:cNvPr>
          <p:cNvPicPr>
            <a:picLocks noChangeAspect="1" noChangeArrowheads="1"/>
          </p:cNvPicPr>
          <p:nvPr/>
        </p:nvPicPr>
        <p:blipFill>
          <a:blip r:embed="rId2" cstate="print"/>
          <a:srcRect/>
          <a:stretch>
            <a:fillRect/>
          </a:stretch>
        </p:blipFill>
        <p:spPr bwMode="auto">
          <a:xfrm>
            <a:off x="8763000" y="108236"/>
            <a:ext cx="2895600" cy="1461484"/>
          </a:xfrm>
          <a:prstGeom prst="rect">
            <a:avLst/>
          </a:prstGeom>
          <a:noFill/>
          <a:ln w="9525">
            <a:noFill/>
            <a:miter lim="800000"/>
            <a:headEnd/>
            <a:tailEnd/>
          </a:ln>
        </p:spPr>
      </p:pic>
    </p:spTree>
    <p:extLst>
      <p:ext uri="{BB962C8B-B14F-4D97-AF65-F5344CB8AC3E}">
        <p14:creationId xmlns:p14="http://schemas.microsoft.com/office/powerpoint/2010/main" val="1359999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A8EA1-44F4-4B59-978E-1083BB367EB5}"/>
              </a:ext>
            </a:extLst>
          </p:cNvPr>
          <p:cNvSpPr>
            <a:spLocks noGrp="1"/>
          </p:cNvSpPr>
          <p:nvPr>
            <p:ph type="title"/>
          </p:nvPr>
        </p:nvSpPr>
        <p:spPr>
          <a:xfrm>
            <a:off x="1676400" y="6927"/>
            <a:ext cx="5029200" cy="533400"/>
          </a:xfrm>
        </p:spPr>
        <p:txBody>
          <a:bodyPr/>
          <a:lstStyle/>
          <a:p>
            <a:pPr algn="ctr"/>
            <a:r>
              <a:rPr lang="en-GB" dirty="0"/>
              <a:t>Recommended books for Y3</a:t>
            </a:r>
          </a:p>
        </p:txBody>
      </p:sp>
      <p:graphicFrame>
        <p:nvGraphicFramePr>
          <p:cNvPr id="3" name="Object 2">
            <a:extLst>
              <a:ext uri="{FF2B5EF4-FFF2-40B4-BE49-F238E27FC236}">
                <a16:creationId xmlns:a16="http://schemas.microsoft.com/office/drawing/2014/main" id="{44CDE3DB-A62A-463A-BEF7-02C4EF65F67B}"/>
              </a:ext>
            </a:extLst>
          </p:cNvPr>
          <p:cNvGraphicFramePr>
            <a:graphicFrameLocks noChangeAspect="1"/>
          </p:cNvGraphicFramePr>
          <p:nvPr>
            <p:extLst>
              <p:ext uri="{D42A27DB-BD31-4B8C-83A1-F6EECF244321}">
                <p14:modId xmlns:p14="http://schemas.microsoft.com/office/powerpoint/2010/main" val="2183163151"/>
              </p:ext>
            </p:extLst>
          </p:nvPr>
        </p:nvGraphicFramePr>
        <p:xfrm>
          <a:off x="76200" y="540327"/>
          <a:ext cx="12039600" cy="6310745"/>
        </p:xfrm>
        <a:graphic>
          <a:graphicData uri="http://schemas.openxmlformats.org/presentationml/2006/ole">
            <mc:AlternateContent xmlns:mc="http://schemas.openxmlformats.org/markup-compatibility/2006">
              <mc:Choice xmlns:v="urn:schemas-microsoft-com:vml" Requires="v">
                <p:oleObj spid="_x0000_s1056" name="Document" r:id="rId3" imgW="9032997" imgH="6291078" progId="Word.Document.12">
                  <p:embed/>
                </p:oleObj>
              </mc:Choice>
              <mc:Fallback>
                <p:oleObj name="Document" r:id="rId3" imgW="9032997" imgH="6291078" progId="Word.Document.12">
                  <p:embed/>
                  <p:pic>
                    <p:nvPicPr>
                      <p:cNvPr id="0" name=""/>
                      <p:cNvPicPr/>
                      <p:nvPr/>
                    </p:nvPicPr>
                    <p:blipFill>
                      <a:blip r:embed="rId4"/>
                      <a:stretch>
                        <a:fillRect/>
                      </a:stretch>
                    </p:blipFill>
                    <p:spPr>
                      <a:xfrm>
                        <a:off x="76200" y="540327"/>
                        <a:ext cx="12039600" cy="6310745"/>
                      </a:xfrm>
                      <a:prstGeom prst="rect">
                        <a:avLst/>
                      </a:prstGeom>
                    </p:spPr>
                  </p:pic>
                </p:oleObj>
              </mc:Fallback>
            </mc:AlternateContent>
          </a:graphicData>
        </a:graphic>
      </p:graphicFrame>
    </p:spTree>
    <p:extLst>
      <p:ext uri="{BB962C8B-B14F-4D97-AF65-F5344CB8AC3E}">
        <p14:creationId xmlns:p14="http://schemas.microsoft.com/office/powerpoint/2010/main" val="2984175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74FB49-BB59-432F-A3C9-EF956A454284}"/>
              </a:ext>
            </a:extLst>
          </p:cNvPr>
          <p:cNvSpPr>
            <a:spLocks noGrp="1"/>
          </p:cNvSpPr>
          <p:nvPr>
            <p:ph idx="1"/>
          </p:nvPr>
        </p:nvSpPr>
        <p:spPr>
          <a:xfrm>
            <a:off x="1544782" y="1691640"/>
            <a:ext cx="9144000" cy="3474720"/>
          </a:xfrm>
        </p:spPr>
        <p:txBody>
          <a:bodyPr>
            <a:normAutofit/>
          </a:bodyPr>
          <a:lstStyle/>
          <a:p>
            <a:r>
              <a:rPr lang="en-GB" sz="3200" dirty="0">
                <a:latin typeface="Trebuchet MS" panose="020B0603020202020204" pitchFamily="34" charset="0"/>
              </a:rPr>
              <a:t>Maths - end of each term</a:t>
            </a:r>
          </a:p>
          <a:p>
            <a:r>
              <a:rPr lang="en-GB" sz="3200" dirty="0">
                <a:latin typeface="Trebuchet MS" panose="020B0603020202020204" pitchFamily="34" charset="0"/>
              </a:rPr>
              <a:t>Writing – Independent writing assessments – end of each term</a:t>
            </a:r>
          </a:p>
          <a:p>
            <a:r>
              <a:rPr lang="en-GB" sz="3200" dirty="0">
                <a:latin typeface="Trebuchet MS" panose="020B0603020202020204" pitchFamily="34" charset="0"/>
              </a:rPr>
              <a:t>Reading, Grammar and Spelling – end of each term</a:t>
            </a:r>
          </a:p>
          <a:p>
            <a:endParaRPr lang="en-GB" sz="2400" dirty="0">
              <a:latin typeface="Comic Sans MS" panose="030F0702030302020204" pitchFamily="66" charset="0"/>
            </a:endParaRPr>
          </a:p>
          <a:p>
            <a:pPr marL="0" indent="0">
              <a:buNone/>
            </a:pPr>
            <a:endParaRPr lang="en-GB" sz="2400" dirty="0">
              <a:latin typeface="Comic Sans MS" panose="030F0702030302020204" pitchFamily="66" charset="0"/>
            </a:endParaRPr>
          </a:p>
          <a:p>
            <a:endParaRPr lang="en-GB" dirty="0"/>
          </a:p>
        </p:txBody>
      </p:sp>
      <p:sp>
        <p:nvSpPr>
          <p:cNvPr id="4" name="Title 1">
            <a:extLst>
              <a:ext uri="{FF2B5EF4-FFF2-40B4-BE49-F238E27FC236}">
                <a16:creationId xmlns:a16="http://schemas.microsoft.com/office/drawing/2014/main" id="{2AF901A9-338B-4E35-A7BD-E78F0D0B6B86}"/>
              </a:ext>
            </a:extLst>
          </p:cNvPr>
          <p:cNvSpPr>
            <a:spLocks noGrp="1"/>
          </p:cNvSpPr>
          <p:nvPr>
            <p:ph type="title"/>
          </p:nvPr>
        </p:nvSpPr>
        <p:spPr>
          <a:xfrm>
            <a:off x="858982" y="457200"/>
            <a:ext cx="9829800" cy="1082675"/>
          </a:xfrm>
        </p:spPr>
        <p:txBody>
          <a:bodyPr>
            <a:normAutofit fontScale="90000"/>
          </a:bodyPr>
          <a:lstStyle/>
          <a:p>
            <a:pPr algn="ctr"/>
            <a:br>
              <a:rPr lang="en-GB" b="1" dirty="0">
                <a:latin typeface="Comic Sans MS" panose="030F0702030302020204" pitchFamily="66" charset="0"/>
              </a:rPr>
            </a:br>
            <a:r>
              <a:rPr lang="en-GB" sz="4000" dirty="0">
                <a:latin typeface="Comic Sans MS" panose="030F0702030302020204" pitchFamily="66" charset="0"/>
              </a:rPr>
              <a:t>    </a:t>
            </a:r>
            <a:r>
              <a:rPr lang="en-GB" sz="5300" b="1" u="sng" dirty="0">
                <a:latin typeface="Comic Sans MS" panose="030F0702030302020204" pitchFamily="66" charset="0"/>
              </a:rPr>
              <a:t>Assessments – tests</a:t>
            </a:r>
            <a:br>
              <a:rPr lang="en-GB" b="1" u="sng" dirty="0">
                <a:latin typeface="Trebuchet MS" panose="020B0603020202020204" pitchFamily="34" charset="0"/>
              </a:rPr>
            </a:br>
            <a:endParaRPr lang="en-GB" dirty="0">
              <a:latin typeface="Comic Sans MS" panose="030F0702030302020204" pitchFamily="66" charset="0"/>
            </a:endParaRPr>
          </a:p>
        </p:txBody>
      </p:sp>
    </p:spTree>
    <p:extLst>
      <p:ext uri="{BB962C8B-B14F-4D97-AF65-F5344CB8AC3E}">
        <p14:creationId xmlns:p14="http://schemas.microsoft.com/office/powerpoint/2010/main" val="1563335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6FFA4-CE27-44F4-801B-FDB4CED357DA}"/>
              </a:ext>
            </a:extLst>
          </p:cNvPr>
          <p:cNvSpPr>
            <a:spLocks noGrp="1"/>
          </p:cNvSpPr>
          <p:nvPr>
            <p:ph type="title"/>
          </p:nvPr>
        </p:nvSpPr>
        <p:spPr/>
        <p:txBody>
          <a:bodyPr>
            <a:normAutofit/>
          </a:bodyPr>
          <a:lstStyle/>
          <a:p>
            <a:pPr algn="ctr"/>
            <a:r>
              <a:rPr lang="en-GB" sz="6000" dirty="0">
                <a:latin typeface="Comic Sans MS" panose="030F0702030302020204" pitchFamily="66" charset="0"/>
              </a:rPr>
              <a:t>Handwriting</a:t>
            </a:r>
          </a:p>
        </p:txBody>
      </p:sp>
      <p:sp>
        <p:nvSpPr>
          <p:cNvPr id="3" name="Content Placeholder 2">
            <a:extLst>
              <a:ext uri="{FF2B5EF4-FFF2-40B4-BE49-F238E27FC236}">
                <a16:creationId xmlns:a16="http://schemas.microsoft.com/office/drawing/2014/main" id="{673FBF85-98A4-4A3B-8165-DBD10D69F1A1}"/>
              </a:ext>
            </a:extLst>
          </p:cNvPr>
          <p:cNvSpPr>
            <a:spLocks noGrp="1"/>
          </p:cNvSpPr>
          <p:nvPr>
            <p:ph idx="1"/>
          </p:nvPr>
        </p:nvSpPr>
        <p:spPr>
          <a:xfrm>
            <a:off x="1307691" y="2552700"/>
            <a:ext cx="9144000" cy="1752600"/>
          </a:xfrm>
        </p:spPr>
        <p:txBody>
          <a:bodyPr/>
          <a:lstStyle/>
          <a:p>
            <a:r>
              <a:rPr lang="en-GB" sz="2800" b="1" u="sng" dirty="0">
                <a:latin typeface="Trebuchet MS" panose="020B0603020202020204" pitchFamily="34" charset="0"/>
              </a:rPr>
              <a:t>Handwriting</a:t>
            </a:r>
            <a:endParaRPr lang="en-GB" sz="2800" dirty="0">
              <a:latin typeface="Trebuchet MS" panose="020B0603020202020204" pitchFamily="34" charset="0"/>
            </a:endParaRPr>
          </a:p>
          <a:p>
            <a:r>
              <a:rPr lang="en-GB" sz="2800" dirty="0">
                <a:latin typeface="Trebuchet MS" panose="020B0603020202020204" pitchFamily="34" charset="0"/>
              </a:rPr>
              <a:t>Handwriting is a very important part of our curriculum.  </a:t>
            </a:r>
          </a:p>
          <a:p>
            <a:endParaRPr lang="en-GB" dirty="0"/>
          </a:p>
        </p:txBody>
      </p:sp>
      <p:pic>
        <p:nvPicPr>
          <p:cNvPr id="4" name="Picture 3">
            <a:extLst>
              <a:ext uri="{FF2B5EF4-FFF2-40B4-BE49-F238E27FC236}">
                <a16:creationId xmlns:a16="http://schemas.microsoft.com/office/drawing/2014/main" id="{3FC271A8-60EE-4620-9C84-1D50D8B1D5AC}"/>
              </a:ext>
            </a:extLst>
          </p:cNvPr>
          <p:cNvPicPr>
            <a:picLocks noChangeAspect="1"/>
          </p:cNvPicPr>
          <p:nvPr/>
        </p:nvPicPr>
        <p:blipFill>
          <a:blip r:embed="rId2"/>
          <a:stretch>
            <a:fillRect/>
          </a:stretch>
        </p:blipFill>
        <p:spPr>
          <a:xfrm>
            <a:off x="8991600" y="152400"/>
            <a:ext cx="2920182" cy="2057400"/>
          </a:xfrm>
          <a:prstGeom prst="rect">
            <a:avLst/>
          </a:prstGeom>
        </p:spPr>
      </p:pic>
    </p:spTree>
    <p:extLst>
      <p:ext uri="{BB962C8B-B14F-4D97-AF65-F5344CB8AC3E}">
        <p14:creationId xmlns:p14="http://schemas.microsoft.com/office/powerpoint/2010/main" val="1321574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FCD21-7FD5-483C-A8AD-AC78E56B2AF3}"/>
              </a:ext>
            </a:extLst>
          </p:cNvPr>
          <p:cNvSpPr>
            <a:spLocks noGrp="1"/>
          </p:cNvSpPr>
          <p:nvPr>
            <p:ph type="title"/>
          </p:nvPr>
        </p:nvSpPr>
        <p:spPr/>
        <p:txBody>
          <a:bodyPr>
            <a:normAutofit/>
          </a:bodyPr>
          <a:lstStyle/>
          <a:p>
            <a:pPr algn="ctr"/>
            <a:r>
              <a:rPr lang="en-GB" sz="6000" dirty="0">
                <a:latin typeface="Comic Sans MS" panose="030F0702030302020204" pitchFamily="66" charset="0"/>
              </a:rPr>
              <a:t>Our School Website</a:t>
            </a:r>
          </a:p>
        </p:txBody>
      </p:sp>
      <p:sp>
        <p:nvSpPr>
          <p:cNvPr id="3" name="Content Placeholder 2">
            <a:extLst>
              <a:ext uri="{FF2B5EF4-FFF2-40B4-BE49-F238E27FC236}">
                <a16:creationId xmlns:a16="http://schemas.microsoft.com/office/drawing/2014/main" id="{3B70C7D9-D90E-4400-ADD3-F4A3FD48C6D0}"/>
              </a:ext>
            </a:extLst>
          </p:cNvPr>
          <p:cNvSpPr>
            <a:spLocks noGrp="1"/>
          </p:cNvSpPr>
          <p:nvPr>
            <p:ph idx="1"/>
          </p:nvPr>
        </p:nvSpPr>
        <p:spPr>
          <a:xfrm>
            <a:off x="533400" y="1665287"/>
            <a:ext cx="10820400" cy="3474720"/>
          </a:xfrm>
        </p:spPr>
        <p:txBody>
          <a:bodyPr>
            <a:normAutofit lnSpcReduction="10000"/>
          </a:bodyPr>
          <a:lstStyle/>
          <a:p>
            <a:pPr marL="0" indent="0">
              <a:buNone/>
            </a:pPr>
            <a:r>
              <a:rPr lang="en-GB" sz="2800" dirty="0">
                <a:latin typeface="Trebuchet MS" panose="020B0603020202020204" pitchFamily="34" charset="0"/>
              </a:rPr>
              <a:t>Additional resources are available on the school website.</a:t>
            </a:r>
          </a:p>
          <a:p>
            <a:pPr marL="0" indent="0">
              <a:buNone/>
            </a:pPr>
            <a:r>
              <a:rPr lang="en-GB" sz="2800" dirty="0">
                <a:latin typeface="Trebuchet MS" panose="020B0603020202020204" pitchFamily="34" charset="0"/>
                <a:hlinkClick r:id="rId2"/>
              </a:rPr>
              <a:t>https://www.mertonabbey.merton.sch.uk/class-pages/</a:t>
            </a:r>
            <a:endParaRPr lang="en-GB" sz="2800" dirty="0">
              <a:latin typeface="Trebuchet MS" panose="020B0603020202020204" pitchFamily="34" charset="0"/>
            </a:endParaRPr>
          </a:p>
          <a:p>
            <a:pPr marL="0" indent="0">
              <a:buNone/>
            </a:pPr>
            <a:r>
              <a:rPr lang="en-GB" sz="2800" dirty="0">
                <a:latin typeface="Trebuchet MS" panose="020B0603020202020204" pitchFamily="34" charset="0"/>
              </a:rPr>
              <a:t>Wondering how to access them? </a:t>
            </a:r>
          </a:p>
          <a:p>
            <a:pPr marL="0" indent="0">
              <a:buNone/>
            </a:pPr>
            <a:r>
              <a:rPr lang="en-GB" sz="2800" dirty="0">
                <a:latin typeface="Trebuchet MS" panose="020B0603020202020204" pitchFamily="34" charset="0"/>
              </a:rPr>
              <a:t>Please go to the school website and click on ‘Children’ and then on ‘Class Pages’. From there, click on ‘Nelson Class’ and then on  any icon you might be interested in’</a:t>
            </a:r>
          </a:p>
          <a:p>
            <a:pPr marL="0" indent="0">
              <a:buNone/>
            </a:pPr>
            <a:r>
              <a:rPr lang="en-GB" sz="2800" dirty="0">
                <a:latin typeface="Trebuchet MS" panose="020B0603020202020204" pitchFamily="34" charset="0"/>
              </a:rPr>
              <a:t>Have a look and enjoy the latest news from Nelson class.</a:t>
            </a:r>
          </a:p>
          <a:p>
            <a:endParaRPr lang="en-GB" sz="3000" dirty="0"/>
          </a:p>
        </p:txBody>
      </p:sp>
      <p:pic>
        <p:nvPicPr>
          <p:cNvPr id="1026" name="Picture 2" descr="MERTON ABBEY SCHOOL LOGO small">
            <a:extLst>
              <a:ext uri="{FF2B5EF4-FFF2-40B4-BE49-F238E27FC236}">
                <a16:creationId xmlns:a16="http://schemas.microsoft.com/office/drawing/2014/main" id="{1018C52B-8670-4438-BF67-7B77175961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2200" y="582613"/>
            <a:ext cx="1132377"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117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48B7C-2416-4100-916B-489E617EA18B}"/>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1A27EBC7-2305-4333-8D7B-D6BBDB11DF10}"/>
              </a:ext>
            </a:extLst>
          </p:cNvPr>
          <p:cNvPicPr>
            <a:picLocks noChangeAspect="1"/>
          </p:cNvPicPr>
          <p:nvPr/>
        </p:nvPicPr>
        <p:blipFill>
          <a:blip r:embed="rId2"/>
          <a:stretch>
            <a:fillRect/>
          </a:stretch>
        </p:blipFill>
        <p:spPr>
          <a:xfrm>
            <a:off x="-134497" y="152400"/>
            <a:ext cx="12233968" cy="6096000"/>
          </a:xfrm>
          <a:prstGeom prst="rect">
            <a:avLst/>
          </a:prstGeom>
        </p:spPr>
      </p:pic>
      <p:sp>
        <p:nvSpPr>
          <p:cNvPr id="6" name="Arrow: Left 5">
            <a:extLst>
              <a:ext uri="{FF2B5EF4-FFF2-40B4-BE49-F238E27FC236}">
                <a16:creationId xmlns:a16="http://schemas.microsoft.com/office/drawing/2014/main" id="{6A08BC78-D246-449E-B301-17C1B821D64F}"/>
              </a:ext>
            </a:extLst>
          </p:cNvPr>
          <p:cNvSpPr/>
          <p:nvPr/>
        </p:nvSpPr>
        <p:spPr>
          <a:xfrm rot="1656549">
            <a:off x="8944291" y="967762"/>
            <a:ext cx="1686642" cy="741000"/>
          </a:xfrm>
          <a:prstGeom prst="lef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1495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04800"/>
            <a:ext cx="9829800" cy="990600"/>
          </a:xfrm>
        </p:spPr>
        <p:txBody>
          <a:bodyPr>
            <a:normAutofit/>
          </a:bodyPr>
          <a:lstStyle/>
          <a:p>
            <a:pPr algn="ctr"/>
            <a:r>
              <a:rPr lang="en-GB" sz="6000" dirty="0">
                <a:latin typeface="Comic Sans MS" panose="030F0702030302020204" pitchFamily="66" charset="0"/>
              </a:rPr>
              <a:t>Expectations!</a:t>
            </a:r>
          </a:p>
        </p:txBody>
      </p:sp>
      <p:sp>
        <p:nvSpPr>
          <p:cNvPr id="4" name="Title 1"/>
          <p:cNvSpPr txBox="1">
            <a:spLocks/>
          </p:cNvSpPr>
          <p:nvPr/>
        </p:nvSpPr>
        <p:spPr>
          <a:xfrm>
            <a:off x="665205" y="1295400"/>
            <a:ext cx="9829800" cy="1600200"/>
          </a:xfrm>
          <a:prstGeom prst="rect">
            <a:avLst/>
          </a:prstGeom>
        </p:spPr>
        <p:txBody>
          <a:bodyPr vert="horz" lIns="91440" tIns="45720" rIns="91440" bIns="45720" rtlCol="0" anchor="b">
            <a:normAutofit fontScale="925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457200" indent="-457200" algn="ctr">
              <a:buFont typeface="Arial" panose="020B0604020202020204" pitchFamily="34" charset="0"/>
              <a:buChar char="•"/>
            </a:pPr>
            <a:r>
              <a:rPr lang="en-GB" dirty="0">
                <a:latin typeface="Trebuchet MS" panose="020B0603020202020204" pitchFamily="34" charset="0"/>
              </a:rPr>
              <a:t>We want </a:t>
            </a:r>
            <a:r>
              <a:rPr lang="en-GB" u="sng" dirty="0">
                <a:latin typeface="Trebuchet MS" panose="020B0603020202020204" pitchFamily="34" charset="0"/>
              </a:rPr>
              <a:t>all</a:t>
            </a:r>
            <a:r>
              <a:rPr lang="en-GB" dirty="0">
                <a:latin typeface="Trebuchet MS" panose="020B0603020202020204" pitchFamily="34" charset="0"/>
              </a:rPr>
              <a:t> children to achieve well.</a:t>
            </a:r>
          </a:p>
          <a:p>
            <a:pPr marL="457200" indent="-457200" algn="ctr">
              <a:buFont typeface="Arial" panose="020B0604020202020204" pitchFamily="34" charset="0"/>
              <a:buChar char="•"/>
            </a:pPr>
            <a:endParaRPr lang="en-GB" dirty="0">
              <a:latin typeface="Trebuchet MS" panose="020B0603020202020204" pitchFamily="34" charset="0"/>
            </a:endParaRPr>
          </a:p>
          <a:p>
            <a:pPr marL="457200" indent="-457200" algn="ctr">
              <a:buFont typeface="Arial" panose="020B0604020202020204" pitchFamily="34" charset="0"/>
              <a:buChar char="•"/>
            </a:pPr>
            <a:r>
              <a:rPr lang="en-GB" dirty="0">
                <a:latin typeface="Trebuchet MS" panose="020B0603020202020204" pitchFamily="34" charset="0"/>
              </a:rPr>
              <a:t>Children are challenged to meet their full potential</a:t>
            </a:r>
            <a:r>
              <a:rPr lang="en-GB" dirty="0">
                <a:latin typeface="Comic Sans MS" panose="030F0702030302020204" pitchFamily="66" charset="0"/>
              </a:rPr>
              <a:t>.</a:t>
            </a:r>
          </a:p>
        </p:txBody>
      </p:sp>
      <p:sp>
        <p:nvSpPr>
          <p:cNvPr id="5" name="Title 1"/>
          <p:cNvSpPr txBox="1">
            <a:spLocks/>
          </p:cNvSpPr>
          <p:nvPr/>
        </p:nvSpPr>
        <p:spPr>
          <a:xfrm>
            <a:off x="714632" y="3733800"/>
            <a:ext cx="9829800" cy="549274"/>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r>
              <a:rPr lang="en-GB" sz="5400" b="1" dirty="0">
                <a:solidFill>
                  <a:srgbClr val="92D050"/>
                </a:solidFill>
              </a:rPr>
              <a:t>Mild </a:t>
            </a:r>
            <a:r>
              <a:rPr lang="en-GB" sz="5400" b="1" dirty="0"/>
              <a:t> </a:t>
            </a:r>
            <a:r>
              <a:rPr lang="en-GB" sz="5400" b="1" dirty="0">
                <a:solidFill>
                  <a:srgbClr val="FFC000"/>
                </a:solidFill>
              </a:rPr>
              <a:t>Hot</a:t>
            </a:r>
            <a:r>
              <a:rPr lang="en-GB" sz="5400" b="1" dirty="0"/>
              <a:t>  </a:t>
            </a:r>
            <a:r>
              <a:rPr lang="en-GB" sz="5400" b="1" dirty="0">
                <a:solidFill>
                  <a:srgbClr val="FF0000"/>
                </a:solidFill>
              </a:rPr>
              <a:t>Spicy</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35732" y="4495800"/>
            <a:ext cx="2387600" cy="1790700"/>
          </a:xfrm>
          <a:prstGeom prst="rect">
            <a:avLst/>
          </a:prstGeom>
        </p:spPr>
      </p:pic>
    </p:spTree>
    <p:extLst>
      <p:ext uri="{BB962C8B-B14F-4D97-AF65-F5344CB8AC3E}">
        <p14:creationId xmlns:p14="http://schemas.microsoft.com/office/powerpoint/2010/main" val="3328270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2FA1BB5-EF76-4427-A36A-439D2A728455}"/>
              </a:ext>
            </a:extLst>
          </p:cNvPr>
          <p:cNvSpPr>
            <a:spLocks noGrp="1"/>
          </p:cNvSpPr>
          <p:nvPr>
            <p:ph type="title"/>
          </p:nvPr>
        </p:nvSpPr>
        <p:spPr>
          <a:xfrm>
            <a:off x="838200" y="365125"/>
            <a:ext cx="9829800" cy="1082675"/>
          </a:xfrm>
        </p:spPr>
        <p:txBody>
          <a:bodyPr>
            <a:normAutofit/>
          </a:bodyPr>
          <a:lstStyle/>
          <a:p>
            <a:pPr algn="ctr"/>
            <a:r>
              <a:rPr lang="en-US" sz="6000" dirty="0">
                <a:latin typeface="Comic Sans MS" panose="030F0702030302020204" pitchFamily="66" charset="0"/>
              </a:rPr>
              <a:t>Any Questions?</a:t>
            </a:r>
            <a:endParaRPr lang="en-GB" sz="6000" dirty="0">
              <a:latin typeface="Comic Sans MS" panose="030F0702030302020204" pitchFamily="66" charset="0"/>
            </a:endParaRPr>
          </a:p>
        </p:txBody>
      </p:sp>
      <p:pic>
        <p:nvPicPr>
          <p:cNvPr id="5" name="Content Placeholder 4">
            <a:extLst>
              <a:ext uri="{FF2B5EF4-FFF2-40B4-BE49-F238E27FC236}">
                <a16:creationId xmlns:a16="http://schemas.microsoft.com/office/drawing/2014/main" id="{5234D55C-3547-4F48-B674-7254440523B8}"/>
              </a:ext>
            </a:extLst>
          </p:cNvPr>
          <p:cNvPicPr>
            <a:picLocks noGrp="1" noChangeAspect="1"/>
          </p:cNvPicPr>
          <p:nvPr>
            <p:ph idx="1"/>
          </p:nvPr>
        </p:nvPicPr>
        <p:blipFill>
          <a:blip r:embed="rId2"/>
          <a:stretch>
            <a:fillRect/>
          </a:stretch>
        </p:blipFill>
        <p:spPr>
          <a:xfrm>
            <a:off x="4191000" y="1752601"/>
            <a:ext cx="3236479" cy="4495800"/>
          </a:xfrm>
          <a:prstGeom prst="rect">
            <a:avLst/>
          </a:prstGeom>
        </p:spPr>
      </p:pic>
    </p:spTree>
    <p:extLst>
      <p:ext uri="{BB962C8B-B14F-4D97-AF65-F5344CB8AC3E}">
        <p14:creationId xmlns:p14="http://schemas.microsoft.com/office/powerpoint/2010/main" val="2601622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304800"/>
            <a:ext cx="9220200" cy="762000"/>
          </a:xfrm>
        </p:spPr>
        <p:txBody>
          <a:bodyPr>
            <a:normAutofit/>
          </a:bodyPr>
          <a:lstStyle/>
          <a:p>
            <a:r>
              <a:rPr lang="en-US" sz="4800" b="1" dirty="0">
                <a:latin typeface="Comic Sans MS" panose="030F0702030302020204" pitchFamily="66" charset="0"/>
              </a:rPr>
              <a:t>Thank you for your support!</a:t>
            </a:r>
          </a:p>
        </p:txBody>
      </p:sp>
      <p:pic>
        <p:nvPicPr>
          <p:cNvPr id="6146" name="Picture 2"/>
          <p:cNvPicPr>
            <a:picLocks noChangeAspect="1" noChangeArrowheads="1"/>
          </p:cNvPicPr>
          <p:nvPr/>
        </p:nvPicPr>
        <p:blipFill>
          <a:blip r:embed="rId2" cstate="print"/>
          <a:srcRect/>
          <a:stretch>
            <a:fillRect/>
          </a:stretch>
        </p:blipFill>
        <p:spPr bwMode="auto">
          <a:xfrm>
            <a:off x="3733800" y="1295400"/>
            <a:ext cx="4139406" cy="2667000"/>
          </a:xfrm>
          <a:prstGeom prst="rect">
            <a:avLst/>
          </a:prstGeom>
          <a:noFill/>
          <a:ln w="9525">
            <a:noFill/>
            <a:miter lim="800000"/>
            <a:headEnd/>
            <a:tailEnd/>
          </a:ln>
        </p:spPr>
      </p:pic>
      <p:sp>
        <p:nvSpPr>
          <p:cNvPr id="3" name="TextBox 2">
            <a:extLst>
              <a:ext uri="{FF2B5EF4-FFF2-40B4-BE49-F238E27FC236}">
                <a16:creationId xmlns:a16="http://schemas.microsoft.com/office/drawing/2014/main" id="{98B557DB-1620-49C5-B35A-BB40278B89F6}"/>
              </a:ext>
            </a:extLst>
          </p:cNvPr>
          <p:cNvSpPr txBox="1"/>
          <p:nvPr/>
        </p:nvSpPr>
        <p:spPr>
          <a:xfrm>
            <a:off x="4648200" y="3962400"/>
            <a:ext cx="3225006" cy="584775"/>
          </a:xfrm>
          <a:prstGeom prst="rect">
            <a:avLst/>
          </a:prstGeom>
          <a:noFill/>
        </p:spPr>
        <p:txBody>
          <a:bodyPr wrap="square" rtlCol="0">
            <a:spAutoFit/>
          </a:bodyPr>
          <a:lstStyle/>
          <a:p>
            <a:r>
              <a:rPr lang="en-GB" sz="3200" b="1" dirty="0"/>
              <a:t>Mrs Brown</a:t>
            </a:r>
          </a:p>
        </p:txBody>
      </p:sp>
    </p:spTree>
    <p:extLst>
      <p:ext uri="{BB962C8B-B14F-4D97-AF65-F5344CB8AC3E}">
        <p14:creationId xmlns:p14="http://schemas.microsoft.com/office/powerpoint/2010/main" val="957390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6" id="{CDF1CE40-D12A-4BBA-8E29-FD301E3A737A}" vid="{E44D8D76-07A2-4151-9426-1A858C999D66}"/>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C1D5F340F01F94FA2FD29A5E6DC872E" ma:contentTypeVersion="0" ma:contentTypeDescription="Create a new document." ma:contentTypeScope="" ma:versionID="f583bd66513a361a730282b6a794e352">
  <xsd:schema xmlns:xsd="http://www.w3.org/2001/XMLSchema" xmlns:xs="http://www.w3.org/2001/XMLSchema" xmlns:p="http://schemas.microsoft.com/office/2006/metadata/properties" targetNamespace="http://schemas.microsoft.com/office/2006/metadata/properties" ma:root="true" ma:fieldsID="6841151cf538834e171094e4faaf2d73">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CA48A19-A147-4EA0-8120-5A930CEEB18C}">
  <ds:schemaRefs>
    <ds:schemaRef ds:uri="http://purl.org/dc/elements/1.1/"/>
    <ds:schemaRef ds:uri="http://www.w3.org/XML/1998/namespace"/>
    <ds:schemaRef ds:uri="http://purl.org/dc/dcmitype/"/>
    <ds:schemaRef ds:uri="http://schemas.microsoft.com/office/infopath/2007/PartnerControls"/>
    <ds:schemaRef ds:uri="http://schemas.microsoft.com/office/2006/documentManagement/types"/>
    <ds:schemaRef ds:uri="http://schemas.openxmlformats.org/package/2006/metadata/core-properties"/>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B1F4DD25-C1C2-46B3-AB30-3E0E2E23E36A}">
  <ds:schemaRefs>
    <ds:schemaRef ds:uri="http://schemas.microsoft.com/sharepoint/v3/contenttype/forms"/>
  </ds:schemaRefs>
</ds:datastoreItem>
</file>

<file path=customXml/itemProps3.xml><?xml version="1.0" encoding="utf-8"?>
<ds:datastoreItem xmlns:ds="http://schemas.openxmlformats.org/officeDocument/2006/customXml" ds:itemID="{8920201C-A8DD-4CC4-91AD-21A90B9FED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0</TotalTime>
  <Words>586</Words>
  <Application>Microsoft Office PowerPoint</Application>
  <PresentationFormat>Widescreen</PresentationFormat>
  <Paragraphs>93</Paragraphs>
  <Slides>18</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4" baseType="lpstr">
      <vt:lpstr>Arial</vt:lpstr>
      <vt:lpstr>Comic Sans MS</vt:lpstr>
      <vt:lpstr>Times New Roman</vt:lpstr>
      <vt:lpstr>Trebuchet MS</vt:lpstr>
      <vt:lpstr>Children Friends 16x9</vt:lpstr>
      <vt:lpstr>Document</vt:lpstr>
      <vt:lpstr>Welcome to Year 3!</vt:lpstr>
      <vt:lpstr>PowerPoint Presentation</vt:lpstr>
      <vt:lpstr>PowerPoint Presentation</vt:lpstr>
      <vt:lpstr>Routines</vt:lpstr>
      <vt:lpstr>Timetable</vt:lpstr>
      <vt:lpstr>PE</vt:lpstr>
      <vt:lpstr>PE kit</vt:lpstr>
      <vt:lpstr>Homework</vt:lpstr>
      <vt:lpstr>Spelling</vt:lpstr>
      <vt:lpstr>Reading</vt:lpstr>
      <vt:lpstr>Recommended books for Y3</vt:lpstr>
      <vt:lpstr>     Assessments – tests </vt:lpstr>
      <vt:lpstr>Handwriting</vt:lpstr>
      <vt:lpstr>Our School Website</vt:lpstr>
      <vt:lpstr>PowerPoint Presentation</vt:lpstr>
      <vt:lpstr>Expectations!</vt:lpstr>
      <vt:lpstr>Any Questions?</vt:lpstr>
      <vt:lpstr>Thank you for your support!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2013-07-31T14:55:39Z</dcterms:created>
  <dcterms:modified xsi:type="dcterms:W3CDTF">2025-09-14T18:00:36Z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