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55"/>
  </p:notesMasterIdLst>
  <p:handoutMasterIdLst>
    <p:handoutMasterId r:id="rId56"/>
  </p:handoutMasterIdLst>
  <p:sldIdLst>
    <p:sldId id="256" r:id="rId5"/>
    <p:sldId id="281" r:id="rId6"/>
    <p:sldId id="257" r:id="rId7"/>
    <p:sldId id="282" r:id="rId8"/>
    <p:sldId id="258" r:id="rId9"/>
    <p:sldId id="283" r:id="rId10"/>
    <p:sldId id="259" r:id="rId11"/>
    <p:sldId id="284" r:id="rId12"/>
    <p:sldId id="260" r:id="rId13"/>
    <p:sldId id="285" r:id="rId14"/>
    <p:sldId id="261" r:id="rId15"/>
    <p:sldId id="286" r:id="rId16"/>
    <p:sldId id="262" r:id="rId17"/>
    <p:sldId id="287" r:id="rId18"/>
    <p:sldId id="263" r:id="rId19"/>
    <p:sldId id="288" r:id="rId20"/>
    <p:sldId id="264" r:id="rId21"/>
    <p:sldId id="289" r:id="rId22"/>
    <p:sldId id="265" r:id="rId23"/>
    <p:sldId id="290" r:id="rId24"/>
    <p:sldId id="266" r:id="rId25"/>
    <p:sldId id="291" r:id="rId26"/>
    <p:sldId id="267" r:id="rId27"/>
    <p:sldId id="292" r:id="rId28"/>
    <p:sldId id="268" r:id="rId29"/>
    <p:sldId id="293" r:id="rId30"/>
    <p:sldId id="269" r:id="rId31"/>
    <p:sldId id="294" r:id="rId32"/>
    <p:sldId id="270" r:id="rId33"/>
    <p:sldId id="295" r:id="rId34"/>
    <p:sldId id="271" r:id="rId35"/>
    <p:sldId id="296" r:id="rId36"/>
    <p:sldId id="272" r:id="rId37"/>
    <p:sldId id="297" r:id="rId38"/>
    <p:sldId id="273" r:id="rId39"/>
    <p:sldId id="298" r:id="rId40"/>
    <p:sldId id="274" r:id="rId41"/>
    <p:sldId id="299" r:id="rId42"/>
    <p:sldId id="275" r:id="rId43"/>
    <p:sldId id="300" r:id="rId44"/>
    <p:sldId id="276" r:id="rId45"/>
    <p:sldId id="301" r:id="rId46"/>
    <p:sldId id="277" r:id="rId47"/>
    <p:sldId id="302" r:id="rId48"/>
    <p:sldId id="278" r:id="rId49"/>
    <p:sldId id="303" r:id="rId50"/>
    <p:sldId id="279" r:id="rId51"/>
    <p:sldId id="304" r:id="rId52"/>
    <p:sldId id="280" r:id="rId53"/>
    <p:sldId id="305" r:id="rId5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y-Kate Connolly" initials="MC" lastIdx="5" clrIdx="0">
    <p:extLst>
      <p:ext uri="{19B8F6BF-5375-455C-9EA6-DF929625EA0E}">
        <p15:presenceInfo xmlns:p15="http://schemas.microsoft.com/office/powerpoint/2012/main" userId="S::m.connolly@trinitymat.org::8a927022-0044-4ed6-b55e-fa8027a97af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322"/>
    <a:srgbClr val="D2ED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2" autoAdjust="0"/>
    <p:restoredTop sz="94694"/>
  </p:normalViewPr>
  <p:slideViewPr>
    <p:cSldViewPr snapToGrid="0" snapToObjects="1">
      <p:cViewPr varScale="1">
        <p:scale>
          <a:sx n="106" d="100"/>
          <a:sy n="106" d="100"/>
        </p:scale>
        <p:origin x="192" y="6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commentAuthors" Target="commentAuthor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266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396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 Bold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Day 1</a:t>
            </a:r>
            <a:endParaRPr lang="en-GB" dirty="0">
              <a:effectLst/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20.png"/><Relationship Id="rId10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0.png"/><Relationship Id="rId10" Type="http://schemas.openxmlformats.org/officeDocument/2006/relationships/image" Target="../media/image14.png"/><Relationship Id="rId4" Type="http://schemas.openxmlformats.org/officeDocument/2006/relationships/image" Target="../media/image12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4.emf"/><Relationship Id="rId12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11" Type="http://schemas.openxmlformats.org/officeDocument/2006/relationships/image" Target="../media/image21.png"/><Relationship Id="rId5" Type="http://schemas.openxmlformats.org/officeDocument/2006/relationships/image" Target="../media/image12.emf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5.png"/><Relationship Id="rId7" Type="http://schemas.openxmlformats.org/officeDocument/2006/relationships/image" Target="../media/image13.emf"/><Relationship Id="rId12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0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0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8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8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31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3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3.png"/><Relationship Id="rId4" Type="http://schemas.openxmlformats.org/officeDocument/2006/relationships/image" Target="../media/image4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3.png"/><Relationship Id="rId4" Type="http://schemas.openxmlformats.org/officeDocument/2006/relationships/image" Target="../media/image4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0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50.png"/><Relationship Id="rId9" Type="http://schemas.openxmlformats.org/officeDocument/2006/relationships/image" Target="../media/image5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50.png"/><Relationship Id="rId9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46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1.png"/><Relationship Id="rId4" Type="http://schemas.openxmlformats.org/officeDocument/2006/relationships/image" Target="../media/image46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47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47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0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0.png"/><Relationship Id="rId7" Type="http://schemas.openxmlformats.org/officeDocument/2006/relationships/image" Target="../media/image6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50.png"/><Relationship Id="rId10" Type="http://schemas.openxmlformats.org/officeDocument/2006/relationships/image" Target="../media/image68.png"/><Relationship Id="rId4" Type="http://schemas.openxmlformats.org/officeDocument/2006/relationships/image" Target="../media/image490.png"/><Relationship Id="rId9" Type="http://schemas.openxmlformats.org/officeDocument/2006/relationships/image" Target="../media/image67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0.png"/><Relationship Id="rId7" Type="http://schemas.openxmlformats.org/officeDocument/2006/relationships/image" Target="../media/image6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50.png"/><Relationship Id="rId10" Type="http://schemas.openxmlformats.org/officeDocument/2006/relationships/image" Target="../media/image68.png"/><Relationship Id="rId4" Type="http://schemas.openxmlformats.org/officeDocument/2006/relationships/image" Target="../media/image490.png"/><Relationship Id="rId9" Type="http://schemas.openxmlformats.org/officeDocument/2006/relationships/image" Target="../media/image6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87037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Complete the number track.</a:t>
            </a:r>
          </a:p>
          <a:p>
            <a:r>
              <a:rPr lang="en-GB" sz="2800" dirty="0"/>
              <a:t> 		</a:t>
            </a:r>
          </a:p>
          <a:p>
            <a:pPr algn="l"/>
            <a:endParaRPr lang="en-GB" sz="2800" dirty="0"/>
          </a:p>
          <a:p>
            <a:r>
              <a:rPr lang="en-GB" sz="2800" dirty="0"/>
              <a:t>2)		Estimate the number that the arrow is pointing to.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Write the number in numerals.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4)		How many sides does a pentagon have?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2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735CD75-4728-4C58-A7EB-687FE151FE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548968"/>
              </p:ext>
            </p:extLst>
          </p:nvPr>
        </p:nvGraphicFramePr>
        <p:xfrm>
          <a:off x="1598269" y="1900106"/>
          <a:ext cx="4792128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688">
                  <a:extLst>
                    <a:ext uri="{9D8B030D-6E8A-4147-A177-3AD203B41FA5}">
                      <a16:colId xmlns:a16="http://schemas.microsoft.com/office/drawing/2014/main" val="312325906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512473848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188621434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626225904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824879023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444165586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350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250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020123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233AB7D7-DF1A-48E1-B072-752539408F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624" y="5289967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934CF72-34B7-44E3-82EA-E13BFCE717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631" y="4874927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B93AF3B-FF73-4663-8E64-EFFCB63DCD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106" y="4874927"/>
            <a:ext cx="460920" cy="4495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6D8D848-F592-4C96-ADD6-35434F70A1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340" y="5289967"/>
            <a:ext cx="460920" cy="4495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C83B0AC-D446-4CD6-B605-C5A1BA41BF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155" y="4874927"/>
            <a:ext cx="460920" cy="44956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C2F4E54-DD74-4032-8187-DFF227C849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79" y="4874927"/>
            <a:ext cx="460920" cy="44956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F0451A7-B4DB-47A6-B067-BB5F4031AE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056" y="5289967"/>
            <a:ext cx="460920" cy="44956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A61D437-7849-4C6C-B80D-2E83095C42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192" y="5289967"/>
            <a:ext cx="460920" cy="44956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C45D0B4-20E3-4235-B9C3-270DAAE51D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581" y="4874927"/>
            <a:ext cx="460920" cy="44956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7303B1E-AA25-4750-A440-C76DB6B49D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08" y="5289967"/>
            <a:ext cx="460920" cy="449567"/>
          </a:xfrm>
          <a:prstGeom prst="rect">
            <a:avLst/>
          </a:prstGeom>
        </p:spPr>
      </p:pic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0EE35D2-FF6D-42A9-987D-882CB34FEA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391637"/>
              </p:ext>
            </p:extLst>
          </p:nvPr>
        </p:nvGraphicFramePr>
        <p:xfrm>
          <a:off x="2310737" y="3716756"/>
          <a:ext cx="5156200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620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68579D28-5140-4CE1-92C6-9BFC0E1259A0}"/>
              </a:ext>
            </a:extLst>
          </p:cNvPr>
          <p:cNvSpPr txBox="1"/>
          <p:nvPr/>
        </p:nvSpPr>
        <p:spPr>
          <a:xfrm>
            <a:off x="2136588" y="3851971"/>
            <a:ext cx="257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5383C2-810C-4652-8808-A0805A7200C8}"/>
              </a:ext>
            </a:extLst>
          </p:cNvPr>
          <p:cNvSpPr txBox="1"/>
          <p:nvPr/>
        </p:nvSpPr>
        <p:spPr>
          <a:xfrm>
            <a:off x="6919033" y="3851971"/>
            <a:ext cx="1001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1,000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C0D98F4-C4A9-43E0-87BE-AC1CC446C1F4}"/>
              </a:ext>
            </a:extLst>
          </p:cNvPr>
          <p:cNvCxnSpPr>
            <a:cxnSpLocks/>
          </p:cNvCxnSpPr>
          <p:nvPr/>
        </p:nvCxnSpPr>
        <p:spPr>
          <a:xfrm>
            <a:off x="4902200" y="3390900"/>
            <a:ext cx="0" cy="43228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87037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Complete the number track.</a:t>
            </a:r>
          </a:p>
          <a:p>
            <a:r>
              <a:rPr lang="en-GB" sz="2800" dirty="0"/>
              <a:t> 		</a:t>
            </a:r>
          </a:p>
          <a:p>
            <a:pPr algn="l"/>
            <a:endParaRPr lang="en-GB" sz="2800" dirty="0"/>
          </a:p>
          <a:p>
            <a:r>
              <a:rPr lang="en-GB" sz="2800" dirty="0"/>
              <a:t>2)		Estimate the number that the arrow is pointing to.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Write the number in numerals.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4)		How many sides does a pentagon have?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2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4510563" y="534863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235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7123322" y="598791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5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735CD75-4728-4C58-A7EB-687FE151FEE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98269" y="1900106"/>
          <a:ext cx="4792128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688">
                  <a:extLst>
                    <a:ext uri="{9D8B030D-6E8A-4147-A177-3AD203B41FA5}">
                      <a16:colId xmlns:a16="http://schemas.microsoft.com/office/drawing/2014/main" val="312325906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512473848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188621434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626225904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824879023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444165586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350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250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02012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 flipH="1">
            <a:off x="3994333" y="1901933"/>
            <a:ext cx="81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300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8038A2A-DAFC-4784-9D42-295FE23DD35D}"/>
              </a:ext>
            </a:extLst>
          </p:cNvPr>
          <p:cNvSpPr txBox="1"/>
          <p:nvPr/>
        </p:nvSpPr>
        <p:spPr>
          <a:xfrm flipH="1">
            <a:off x="1597661" y="1901933"/>
            <a:ext cx="81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450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33AB7D7-DF1A-48E1-B072-752539408F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624" y="5289967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934CF72-34B7-44E3-82EA-E13BFCE717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631" y="4874927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B93AF3B-FF73-4663-8E64-EFFCB63DCD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106" y="4874927"/>
            <a:ext cx="460920" cy="4495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6D8D848-F592-4C96-ADD6-35434F70A1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340" y="5289967"/>
            <a:ext cx="460920" cy="4495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C83B0AC-D446-4CD6-B605-C5A1BA41BF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155" y="4874927"/>
            <a:ext cx="460920" cy="44956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C2F4E54-DD74-4032-8187-DFF227C849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79" y="4874927"/>
            <a:ext cx="460920" cy="44956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F0451A7-B4DB-47A6-B067-BB5F4031AE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056" y="5289967"/>
            <a:ext cx="460920" cy="44956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A61D437-7849-4C6C-B80D-2E83095C42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192" y="5289967"/>
            <a:ext cx="460920" cy="44956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C45D0B4-20E3-4235-B9C3-270DAAE51D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581" y="4874927"/>
            <a:ext cx="460920" cy="44956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7303B1E-AA25-4750-A440-C76DB6B49D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08" y="5289967"/>
            <a:ext cx="460920" cy="44956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FD2DA02-97DF-48C7-8392-2E98B9F68ADE}"/>
              </a:ext>
            </a:extLst>
          </p:cNvPr>
          <p:cNvSpPr txBox="1"/>
          <p:nvPr/>
        </p:nvSpPr>
        <p:spPr>
          <a:xfrm>
            <a:off x="4449080" y="2967335"/>
            <a:ext cx="906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500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0EE35D2-FF6D-42A9-987D-882CB34FEAF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10737" y="3716756"/>
          <a:ext cx="5156200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620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68579D28-5140-4CE1-92C6-9BFC0E1259A0}"/>
              </a:ext>
            </a:extLst>
          </p:cNvPr>
          <p:cNvSpPr txBox="1"/>
          <p:nvPr/>
        </p:nvSpPr>
        <p:spPr>
          <a:xfrm>
            <a:off x="2136588" y="3851971"/>
            <a:ext cx="257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5383C2-810C-4652-8808-A0805A7200C8}"/>
              </a:ext>
            </a:extLst>
          </p:cNvPr>
          <p:cNvSpPr txBox="1"/>
          <p:nvPr/>
        </p:nvSpPr>
        <p:spPr>
          <a:xfrm>
            <a:off x="6919033" y="3851971"/>
            <a:ext cx="1001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1,000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C0D98F4-C4A9-43E0-87BE-AC1CC446C1F4}"/>
              </a:ext>
            </a:extLst>
          </p:cNvPr>
          <p:cNvCxnSpPr>
            <a:cxnSpLocks/>
          </p:cNvCxnSpPr>
          <p:nvPr/>
        </p:nvCxnSpPr>
        <p:spPr>
          <a:xfrm>
            <a:off x="4902200" y="3390900"/>
            <a:ext cx="0" cy="43228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095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5" grpId="0"/>
      <p:bldP spid="1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Complete the bar model.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2)		652 is             less than 662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3)		Write 382 in words.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4)		How much water is in the beaker?</a:t>
            </a:r>
          </a:p>
          <a:p>
            <a:pPr algn="l"/>
            <a:endParaRPr lang="en-GB" sz="2800" dirty="0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7E8113-C031-48EC-BC85-80109BBCFA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764039"/>
              </p:ext>
            </p:extLst>
          </p:nvPr>
        </p:nvGraphicFramePr>
        <p:xfrm>
          <a:off x="5181853" y="1285103"/>
          <a:ext cx="240561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167">
                  <a:extLst>
                    <a:ext uri="{9D8B030D-6E8A-4147-A177-3AD203B41FA5}">
                      <a16:colId xmlns:a16="http://schemas.microsoft.com/office/drawing/2014/main" val="1206057516"/>
                    </a:ext>
                  </a:extLst>
                </a:gridCol>
                <a:gridCol w="939445">
                  <a:extLst>
                    <a:ext uri="{9D8B030D-6E8A-4147-A177-3AD203B41FA5}">
                      <a16:colId xmlns:a16="http://schemas.microsoft.com/office/drawing/2014/main" val="151666489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796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173939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953D62FD-B9E1-4BEE-8010-1C0454BDFC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3854" y="3983412"/>
            <a:ext cx="1583671" cy="256403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BD9594C-E303-45BD-89A8-CB7C3CE10599}"/>
              </a:ext>
            </a:extLst>
          </p:cNvPr>
          <p:cNvSpPr/>
          <p:nvPr/>
        </p:nvSpPr>
        <p:spPr>
          <a:xfrm>
            <a:off x="2180159" y="2563738"/>
            <a:ext cx="833973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505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Complete the bar model.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2)		652 is             less than 662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3)		Write 382 in words.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4)		How much water is in the beaker?</a:t>
            </a:r>
          </a:p>
          <a:p>
            <a:pPr algn="l"/>
            <a:endParaRPr lang="en-GB" sz="2800" dirty="0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2180159" y="2570802"/>
            <a:ext cx="833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1181076" y="4344387"/>
            <a:ext cx="5420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three hundred and eighty-two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3914213" y="559397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85 ml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7E8113-C031-48EC-BC85-80109BBCFA4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81853" y="1285103"/>
          <a:ext cx="240561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6167">
                  <a:extLst>
                    <a:ext uri="{9D8B030D-6E8A-4147-A177-3AD203B41FA5}">
                      <a16:colId xmlns:a16="http://schemas.microsoft.com/office/drawing/2014/main" val="1206057516"/>
                    </a:ext>
                  </a:extLst>
                </a:gridCol>
                <a:gridCol w="939445">
                  <a:extLst>
                    <a:ext uri="{9D8B030D-6E8A-4147-A177-3AD203B41FA5}">
                      <a16:colId xmlns:a16="http://schemas.microsoft.com/office/drawing/2014/main" val="151666489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796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17393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497735" y="1803263"/>
            <a:ext cx="1207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30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53D62FD-B9E1-4BEE-8010-1C0454BDFC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3854" y="3983412"/>
            <a:ext cx="1583671" cy="256403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BD9594C-E303-45BD-89A8-CB7C3CE10599}"/>
              </a:ext>
            </a:extLst>
          </p:cNvPr>
          <p:cNvSpPr/>
          <p:nvPr/>
        </p:nvSpPr>
        <p:spPr>
          <a:xfrm>
            <a:off x="2180159" y="2563738"/>
            <a:ext cx="833973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378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/>
                  <a:t>1)		468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461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What is the missing digit?</a:t>
                </a:r>
              </a:p>
              <a:p>
                <a:pPr algn="l"/>
                <a:r>
                  <a:rPr lang="en-GB" sz="1600" dirty="0"/>
                  <a:t>		</a:t>
                </a:r>
              </a:p>
              <a:p>
                <a:pPr algn="l"/>
                <a:r>
                  <a:rPr lang="en-GB" sz="2800" dirty="0"/>
                  <a:t>		814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8</a:t>
                </a:r>
                <a:r>
                  <a:rPr lang="en-GB" sz="2800" u="sng" dirty="0"/>
                  <a:t>   </a:t>
                </a:r>
                <a:r>
                  <a:rPr lang="en-GB" sz="2800" dirty="0"/>
                  <a:t>4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How many candles are there?</a:t>
                </a:r>
              </a:p>
              <a:p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2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11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BBDE4136-A914-468D-A12E-8F14498C78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2518" y="4190896"/>
            <a:ext cx="685630" cy="1048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B163961-D118-41EC-BB80-881CC5E494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343" y="4190896"/>
            <a:ext cx="685630" cy="1048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BD5915-B03B-4C93-8B37-7298DD847D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1038" y="4191981"/>
            <a:ext cx="685630" cy="1048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4A323B-161A-4EF9-99C7-70818575BF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6993" y="4190896"/>
            <a:ext cx="685630" cy="1048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98FCC98-2DD5-4578-9004-D40655B7C8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1819" y="4190896"/>
            <a:ext cx="685630" cy="104861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CFCBE64-AEBD-4056-9DB7-F85CA340B233}"/>
              </a:ext>
            </a:extLst>
          </p:cNvPr>
          <p:cNvSpPr/>
          <p:nvPr/>
        </p:nvSpPr>
        <p:spPr>
          <a:xfrm>
            <a:off x="3196644" y="1285832"/>
            <a:ext cx="934293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EB5D4F2-ACE5-4410-AFE3-E402EBD533AD}"/>
              </a:ext>
            </a:extLst>
          </p:cNvPr>
          <p:cNvSpPr/>
          <p:nvPr/>
        </p:nvSpPr>
        <p:spPr>
          <a:xfrm>
            <a:off x="1799915" y="5799105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192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/>
                  <a:t>1)		468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461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What is the missing digit?</a:t>
                </a:r>
              </a:p>
              <a:p>
                <a:pPr algn="l"/>
                <a:r>
                  <a:rPr lang="en-GB" sz="1600" dirty="0"/>
                  <a:t>		</a:t>
                </a:r>
              </a:p>
              <a:p>
                <a:pPr algn="l"/>
                <a:r>
                  <a:rPr lang="en-GB" sz="2800" dirty="0"/>
                  <a:t>		814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8</a:t>
                </a:r>
                <a:r>
                  <a:rPr lang="en-GB" sz="2800" u="sng" dirty="0"/>
                  <a:t>   </a:t>
                </a:r>
                <a:r>
                  <a:rPr lang="en-GB" sz="2800" dirty="0"/>
                  <a:t>4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How many candles are there?</a:t>
                </a:r>
              </a:p>
              <a:p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3196644" y="1273580"/>
            <a:ext cx="934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2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11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2292848" y="2805722"/>
            <a:ext cx="41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1799915" y="5799105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D4E5B7-BE8E-483A-AA9D-8757B3E3AD72}"/>
              </a:ext>
            </a:extLst>
          </p:cNvPr>
          <p:cNvSpPr txBox="1"/>
          <p:nvPr/>
        </p:nvSpPr>
        <p:spPr>
          <a:xfrm>
            <a:off x="5947999" y="3673344"/>
            <a:ext cx="782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500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BDE4136-A914-468D-A12E-8F14498C78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2518" y="4190896"/>
            <a:ext cx="685630" cy="1048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B163961-D118-41EC-BB80-881CC5E494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343" y="4190896"/>
            <a:ext cx="685630" cy="1048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BD5915-B03B-4C93-8B37-7298DD847D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1038" y="4191981"/>
            <a:ext cx="685630" cy="1048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4A323B-161A-4EF9-99C7-70818575BF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6993" y="4190896"/>
            <a:ext cx="685630" cy="1048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98FCC98-2DD5-4578-9004-D40655B7C8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1819" y="4190896"/>
            <a:ext cx="685630" cy="104861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CFCBE64-AEBD-4056-9DB7-F85CA340B233}"/>
              </a:ext>
            </a:extLst>
          </p:cNvPr>
          <p:cNvSpPr/>
          <p:nvPr/>
        </p:nvSpPr>
        <p:spPr>
          <a:xfrm>
            <a:off x="3196644" y="1285832"/>
            <a:ext cx="934293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EB5D4F2-ACE5-4410-AFE3-E402EBD533AD}"/>
              </a:ext>
            </a:extLst>
          </p:cNvPr>
          <p:cNvSpPr/>
          <p:nvPr/>
        </p:nvSpPr>
        <p:spPr>
          <a:xfrm>
            <a:off x="1799915" y="5799105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56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4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907831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Subtract 30 from this number. 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Order the numbers, starting with the greatest number.</a:t>
                </a:r>
              </a:p>
              <a:p>
                <a:r>
                  <a:rPr lang="en-GB" sz="1600" dirty="0"/>
                  <a:t>		</a:t>
                </a:r>
              </a:p>
              <a:p>
                <a:r>
                  <a:rPr lang="en-GB" sz="2800" dirty="0"/>
                  <a:t>		117 , 170 , 71 , 107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How many hundreds are in 973?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 </a:t>
                </a:r>
              </a:p>
              <a:p>
                <a:r>
                  <a:rPr lang="en-GB" sz="2800" dirty="0"/>
                  <a:t>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9078310" cy="5262979"/>
              </a:xfrm>
              <a:prstGeom prst="rect">
                <a:avLst/>
              </a:prstGeom>
              <a:blipFill>
                <a:blip r:embed="rId4"/>
                <a:stretch>
                  <a:fillRect l="-1410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5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9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Oval 20">
            <a:extLst>
              <a:ext uri="{FF2B5EF4-FFF2-40B4-BE49-F238E27FC236}">
                <a16:creationId xmlns:a16="http://schemas.microsoft.com/office/drawing/2014/main" id="{E1A9EAE1-9F3C-4F88-A6BE-5F0CF31D5855}"/>
              </a:ext>
            </a:extLst>
          </p:cNvPr>
          <p:cNvSpPr/>
          <p:nvPr/>
        </p:nvSpPr>
        <p:spPr>
          <a:xfrm>
            <a:off x="2997492" y="6041991"/>
            <a:ext cx="455290" cy="45529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27F863A-C08B-43E8-8EF8-9A313B4010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61757"/>
              </p:ext>
            </p:extLst>
          </p:nvPr>
        </p:nvGraphicFramePr>
        <p:xfrm>
          <a:off x="1849782" y="1826269"/>
          <a:ext cx="4593939" cy="10446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131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3131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3131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059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4845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4" name="Picture 23">
            <a:extLst>
              <a:ext uri="{FF2B5EF4-FFF2-40B4-BE49-F238E27FC236}">
                <a16:creationId xmlns:a16="http://schemas.microsoft.com/office/drawing/2014/main" id="{D4DAED5F-5E61-4AF5-9C7B-8BE02EB117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393" y="2254152"/>
            <a:ext cx="460920" cy="44956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0943A92-07DE-45DD-B96F-14824EA21D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856" y="2254152"/>
            <a:ext cx="460920" cy="44956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3E3288C-AC56-4EA1-AB64-D97167217B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597" y="2254152"/>
            <a:ext cx="460920" cy="44956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4E533F3-F84C-4916-8017-38E3B8C53D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281" y="2254152"/>
            <a:ext cx="460920" cy="44956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0D924DE-4E1E-433E-A443-90A98199F0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227" y="2254152"/>
            <a:ext cx="460920" cy="44956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24BB89E-0985-404B-8DDA-6F36D9A790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856" y="2254152"/>
            <a:ext cx="460920" cy="4495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AEDE792-62B2-4380-BDD0-32EDFE7C50F1}"/>
                  </a:ext>
                </a:extLst>
              </p:cNvPr>
              <p:cNvSpPr/>
              <p:nvPr/>
            </p:nvSpPr>
            <p:spPr>
              <a:xfrm>
                <a:off x="1156036" y="6024862"/>
                <a:ext cx="416331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35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40 g        80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15 g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AEDE792-62B2-4380-BDD0-32EDFE7C50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6036" y="6024862"/>
                <a:ext cx="4163319" cy="523220"/>
              </a:xfrm>
              <a:prstGeom prst="rect">
                <a:avLst/>
              </a:prstGeom>
              <a:blipFill>
                <a:blip r:embed="rId10"/>
                <a:stretch>
                  <a:fillRect l="-3075" t="-10465" r="-175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4248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907831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Subtract 30 from this number. 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Order the numbers, starting with the greatest number.</a:t>
                </a:r>
              </a:p>
              <a:p>
                <a:r>
                  <a:rPr lang="en-GB" sz="1600" dirty="0"/>
                  <a:t>		</a:t>
                </a:r>
              </a:p>
              <a:p>
                <a:r>
                  <a:rPr lang="en-GB" sz="2800" dirty="0"/>
                  <a:t>		117 , 170 , 71 , 107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How many hundreds are in 973?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 </a:t>
                </a:r>
              </a:p>
              <a:p>
                <a:r>
                  <a:rPr lang="en-GB" sz="2800" dirty="0"/>
                  <a:t>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9078310" cy="5262979"/>
              </a:xfrm>
              <a:prstGeom prst="rect">
                <a:avLst/>
              </a:prstGeom>
              <a:blipFill>
                <a:blip r:embed="rId4"/>
                <a:stretch>
                  <a:fillRect l="-1410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819117" y="221732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201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5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9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4568738" y="3674187"/>
            <a:ext cx="3136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170 , 117 , 107 , 71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EC29F57-0F36-4254-BF44-47B85B57D43F}"/>
                  </a:ext>
                </a:extLst>
              </p:cNvPr>
              <p:cNvSpPr txBox="1"/>
              <p:nvPr/>
            </p:nvSpPr>
            <p:spPr>
              <a:xfrm>
                <a:off x="3027757" y="6008026"/>
                <a:ext cx="4069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EC29F57-0F36-4254-BF44-47B85B57D4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7757" y="6008026"/>
                <a:ext cx="406978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Oval 20">
            <a:extLst>
              <a:ext uri="{FF2B5EF4-FFF2-40B4-BE49-F238E27FC236}">
                <a16:creationId xmlns:a16="http://schemas.microsoft.com/office/drawing/2014/main" id="{E1A9EAE1-9F3C-4F88-A6BE-5F0CF31D5855}"/>
              </a:ext>
            </a:extLst>
          </p:cNvPr>
          <p:cNvSpPr/>
          <p:nvPr/>
        </p:nvSpPr>
        <p:spPr>
          <a:xfrm>
            <a:off x="2997492" y="6041991"/>
            <a:ext cx="455290" cy="45529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27F863A-C08B-43E8-8EF8-9A313B4010A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49782" y="1826269"/>
          <a:ext cx="4593939" cy="10446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131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3131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3131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059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4845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4" name="Picture 23">
            <a:extLst>
              <a:ext uri="{FF2B5EF4-FFF2-40B4-BE49-F238E27FC236}">
                <a16:creationId xmlns:a16="http://schemas.microsoft.com/office/drawing/2014/main" id="{D4DAED5F-5E61-4AF5-9C7B-8BE02EB117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393" y="2254152"/>
            <a:ext cx="460920" cy="44956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0943A92-07DE-45DD-B96F-14824EA21D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856" y="2254152"/>
            <a:ext cx="460920" cy="44956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3E3288C-AC56-4EA1-AB64-D97167217B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597" y="2254152"/>
            <a:ext cx="460920" cy="44956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4E533F3-F84C-4916-8017-38E3B8C53D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281" y="2254152"/>
            <a:ext cx="460920" cy="44956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0D924DE-4E1E-433E-A443-90A98199F03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227" y="2254152"/>
            <a:ext cx="460920" cy="44956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24BB89E-0985-404B-8DDA-6F36D9A790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856" y="2254152"/>
            <a:ext cx="460920" cy="44956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5259FE4-D5DC-457F-841A-3C9F4E85F5D7}"/>
              </a:ext>
            </a:extLst>
          </p:cNvPr>
          <p:cNvSpPr txBox="1"/>
          <p:nvPr/>
        </p:nvSpPr>
        <p:spPr>
          <a:xfrm>
            <a:off x="6443721" y="4509043"/>
            <a:ext cx="2523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9 hundreds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AEDE792-62B2-4380-BDD0-32EDFE7C50F1}"/>
                  </a:ext>
                </a:extLst>
              </p:cNvPr>
              <p:cNvSpPr/>
              <p:nvPr/>
            </p:nvSpPr>
            <p:spPr>
              <a:xfrm>
                <a:off x="1156036" y="6024862"/>
                <a:ext cx="416331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35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40 g        80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15 g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DAEDE792-62B2-4380-BDD0-32EDFE7C50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6036" y="6024862"/>
                <a:ext cx="4163319" cy="523220"/>
              </a:xfrm>
              <a:prstGeom prst="rect">
                <a:avLst/>
              </a:prstGeom>
              <a:blipFill>
                <a:blip r:embed="rId10"/>
                <a:stretch>
                  <a:fillRect l="-3075" t="-10465" r="-175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445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4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263467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365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865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 </a:t>
                </a:r>
              </a:p>
              <a:p>
                <a:r>
                  <a:rPr lang="en-GB" sz="2800" dirty="0"/>
                  <a:t>		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3)		Write the total in numerals.</a:t>
                </a:r>
              </a:p>
              <a:p>
                <a:pPr algn="l"/>
                <a:r>
                  <a:rPr lang="en-GB" sz="2800" dirty="0"/>
                  <a:t>																			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How many vertices does a triangle have?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263467" cy="4832092"/>
              </a:xfrm>
              <a:prstGeom prst="rect">
                <a:avLst/>
              </a:prstGeom>
              <a:blipFill>
                <a:blip r:embed="rId3"/>
                <a:stretch>
                  <a:fillRect l="-1475" t="-1263" b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8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>
            <a:extLst>
              <a:ext uri="{FF2B5EF4-FFF2-40B4-BE49-F238E27FC236}">
                <a16:creationId xmlns:a16="http://schemas.microsoft.com/office/drawing/2014/main" id="{07402895-67BC-4A39-91D0-57A78E4C3270}"/>
              </a:ext>
            </a:extLst>
          </p:cNvPr>
          <p:cNvSpPr/>
          <p:nvPr/>
        </p:nvSpPr>
        <p:spPr>
          <a:xfrm>
            <a:off x="3394406" y="2737686"/>
            <a:ext cx="455290" cy="45529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4CB1E33-32B2-407D-ABF0-CD9CA2DA13C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1508232" y="4013948"/>
            <a:ext cx="1183657" cy="12387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C03CADF-9779-45D8-870E-070AB2617C8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99283" y="4110617"/>
            <a:ext cx="209805" cy="2408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F42B292-254B-4AB7-B573-5B1A3FC7BF9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190065" y="3975100"/>
            <a:ext cx="392382" cy="12852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36A424B-246F-4B47-B11E-B33D74EEA16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2618402" y="4026181"/>
            <a:ext cx="1183657" cy="123871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87A7E4E-2962-43C6-8029-EF5EB9A0A43A}"/>
                  </a:ext>
                </a:extLst>
              </p:cNvPr>
              <p:cNvSpPr txBox="1"/>
              <p:nvPr/>
            </p:nvSpPr>
            <p:spPr>
              <a:xfrm>
                <a:off x="3757609" y="4349622"/>
                <a:ext cx="4789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87A7E4E-2962-43C6-8029-EF5EB9A0A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609" y="4349622"/>
                <a:ext cx="47899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2199F15-CAA4-4CA2-BEDD-FA63554B231B}"/>
                  </a:ext>
                </a:extLst>
              </p:cNvPr>
              <p:cNvSpPr txBox="1"/>
              <p:nvPr/>
            </p:nvSpPr>
            <p:spPr>
              <a:xfrm>
                <a:off x="5291035" y="4349622"/>
                <a:ext cx="4789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2199F15-CAA4-4CA2-BEDD-FA63554B23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1035" y="4349622"/>
                <a:ext cx="47899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8FA7D89B-DF36-4D27-B513-FC90193BE9B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460954" y="3975100"/>
            <a:ext cx="392382" cy="12852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504674B-8718-4DDB-AF26-5BB6528341D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731843" y="3975100"/>
            <a:ext cx="392382" cy="12852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7AF2AAA-868E-4BD7-8A61-A6F0FDF62A7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02731" y="3975100"/>
            <a:ext cx="392382" cy="12852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EF35EE0-A5D9-4B8B-B660-6BABE0188466}"/>
                  </a:ext>
                </a:extLst>
              </p:cNvPr>
              <p:cNvSpPr txBox="1"/>
              <p:nvPr/>
            </p:nvSpPr>
            <p:spPr>
              <a:xfrm>
                <a:off x="6323653" y="4349622"/>
                <a:ext cx="4789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EF35EE0-A5D9-4B8B-B660-6BABE01884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3653" y="4349622"/>
                <a:ext cx="47899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Picture 23">
            <a:extLst>
              <a:ext uri="{FF2B5EF4-FFF2-40B4-BE49-F238E27FC236}">
                <a16:creationId xmlns:a16="http://schemas.microsoft.com/office/drawing/2014/main" id="{D778B2E1-A18F-40A6-BBA4-70E7C0B41B7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99283" y="4320672"/>
            <a:ext cx="209805" cy="2408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D7910BB-8190-44FA-AE2F-B1482124E4F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99283" y="4530727"/>
            <a:ext cx="209805" cy="2408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04952C2-D8FC-4994-88B6-861C70E7CCE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99283" y="4740782"/>
            <a:ext cx="209805" cy="24088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933219-F2E6-44A8-8DBB-F5D322F5B67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99283" y="4950836"/>
            <a:ext cx="209805" cy="2408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AA6DB6F-DD6F-4E88-AA94-634ABC1FFDC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066429" y="4110617"/>
            <a:ext cx="209805" cy="2408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C2904A5-3AFB-47B8-BE01-62872037A0A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066429" y="4320672"/>
            <a:ext cx="209805" cy="2408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C4EDEAD-E1EC-4FD4-BDD2-DAC8123B67F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066429" y="4530727"/>
            <a:ext cx="209805" cy="2408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1DA2D36-80A7-4D18-BDA7-1CF1F67A131C}"/>
                  </a:ext>
                </a:extLst>
              </p:cNvPr>
              <p:cNvSpPr/>
              <p:nvPr/>
            </p:nvSpPr>
            <p:spPr>
              <a:xfrm>
                <a:off x="1168013" y="2698392"/>
                <a:ext cx="350929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500          563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1DA2D36-80A7-4D18-BDA7-1CF1F67A13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8013" y="2698392"/>
                <a:ext cx="3509294" cy="523220"/>
              </a:xfrm>
              <a:prstGeom prst="rect">
                <a:avLst/>
              </a:prstGeom>
              <a:blipFill>
                <a:blip r:embed="rId12"/>
                <a:stretch>
                  <a:fillRect l="-3652" t="-11765" r="-208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>
            <a:extLst>
              <a:ext uri="{FF2B5EF4-FFF2-40B4-BE49-F238E27FC236}">
                <a16:creationId xmlns:a16="http://schemas.microsoft.com/office/drawing/2014/main" id="{486F6E6F-C40C-4546-AA4C-CD6874E675DC}"/>
              </a:ext>
            </a:extLst>
          </p:cNvPr>
          <p:cNvSpPr/>
          <p:nvPr/>
        </p:nvSpPr>
        <p:spPr>
          <a:xfrm>
            <a:off x="2248384" y="12851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569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263467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365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865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 </a:t>
                </a:r>
              </a:p>
              <a:p>
                <a:r>
                  <a:rPr lang="en-GB" sz="2800" dirty="0"/>
                  <a:t>		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3)		Write the total in numerals.</a:t>
                </a:r>
              </a:p>
              <a:p>
                <a:pPr algn="l"/>
                <a:r>
                  <a:rPr lang="en-GB" sz="2800" dirty="0"/>
                  <a:t>																			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How many vertices does a triangle have?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263467" cy="4832092"/>
              </a:xfrm>
              <a:prstGeom prst="rect">
                <a:avLst/>
              </a:prstGeom>
              <a:blipFill>
                <a:blip r:embed="rId3"/>
                <a:stretch>
                  <a:fillRect l="-1475" t="-1263" b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2248383" y="1297336"/>
            <a:ext cx="858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8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5E3710D-B54F-4FB4-B98A-14EB1666DBD1}"/>
                  </a:ext>
                </a:extLst>
              </p:cNvPr>
              <p:cNvSpPr txBox="1"/>
              <p:nvPr/>
            </p:nvSpPr>
            <p:spPr>
              <a:xfrm>
                <a:off x="3402026" y="2694084"/>
                <a:ext cx="4197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5E3710D-B54F-4FB4-B98A-14EB1666DB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2026" y="2694084"/>
                <a:ext cx="41977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6707333" y="4351504"/>
            <a:ext cx="742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248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7299120" y="5558363"/>
            <a:ext cx="633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7402895-67BC-4A39-91D0-57A78E4C3270}"/>
              </a:ext>
            </a:extLst>
          </p:cNvPr>
          <p:cNvSpPr/>
          <p:nvPr/>
        </p:nvSpPr>
        <p:spPr>
          <a:xfrm>
            <a:off x="3394406" y="2737686"/>
            <a:ext cx="455290" cy="45529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4CB1E33-32B2-407D-ABF0-CD9CA2DA13C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508232" y="4013948"/>
            <a:ext cx="1183657" cy="12387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C03CADF-9779-45D8-870E-070AB2617C8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99283" y="4110617"/>
            <a:ext cx="209805" cy="2408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F42B292-254B-4AB7-B573-5B1A3FC7BF9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190065" y="3975100"/>
            <a:ext cx="392382" cy="12852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36A424B-246F-4B47-B11E-B33D74EEA16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618402" y="4026181"/>
            <a:ext cx="1183657" cy="123871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87A7E4E-2962-43C6-8029-EF5EB9A0A43A}"/>
                  </a:ext>
                </a:extLst>
              </p:cNvPr>
              <p:cNvSpPr txBox="1"/>
              <p:nvPr/>
            </p:nvSpPr>
            <p:spPr>
              <a:xfrm>
                <a:off x="3757609" y="4349622"/>
                <a:ext cx="4789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87A7E4E-2962-43C6-8029-EF5EB9A0A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609" y="4349622"/>
                <a:ext cx="47899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2199F15-CAA4-4CA2-BEDD-FA63554B231B}"/>
                  </a:ext>
                </a:extLst>
              </p:cNvPr>
              <p:cNvSpPr txBox="1"/>
              <p:nvPr/>
            </p:nvSpPr>
            <p:spPr>
              <a:xfrm>
                <a:off x="5291035" y="4349622"/>
                <a:ext cx="4789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2199F15-CAA4-4CA2-BEDD-FA63554B23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1035" y="4349622"/>
                <a:ext cx="47899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8FA7D89B-DF36-4D27-B513-FC90193BE9B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460954" y="3975100"/>
            <a:ext cx="392382" cy="12852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504674B-8718-4DDB-AF26-5BB6528341D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731843" y="3975100"/>
            <a:ext cx="392382" cy="12852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7AF2AAA-868E-4BD7-8A61-A6F0FDF62A7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002731" y="3975100"/>
            <a:ext cx="392382" cy="12852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EF35EE0-A5D9-4B8B-B660-6BABE0188466}"/>
                  </a:ext>
                </a:extLst>
              </p:cNvPr>
              <p:cNvSpPr txBox="1"/>
              <p:nvPr/>
            </p:nvSpPr>
            <p:spPr>
              <a:xfrm>
                <a:off x="6323653" y="4349622"/>
                <a:ext cx="4789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EF35EE0-A5D9-4B8B-B660-6BABE01884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3653" y="4349622"/>
                <a:ext cx="47899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Picture 23">
            <a:extLst>
              <a:ext uri="{FF2B5EF4-FFF2-40B4-BE49-F238E27FC236}">
                <a16:creationId xmlns:a16="http://schemas.microsoft.com/office/drawing/2014/main" id="{D778B2E1-A18F-40A6-BBA4-70E7C0B41B7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99283" y="4320672"/>
            <a:ext cx="209805" cy="2408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D7910BB-8190-44FA-AE2F-B1482124E4F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99283" y="4530727"/>
            <a:ext cx="209805" cy="2408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04952C2-D8FC-4994-88B6-861C70E7CCE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99283" y="4740782"/>
            <a:ext cx="209805" cy="24088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933219-F2E6-44A8-8DBB-F5D322F5B67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99283" y="4950836"/>
            <a:ext cx="209805" cy="2408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AA6DB6F-DD6F-4E88-AA94-634ABC1FFDC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66429" y="4110617"/>
            <a:ext cx="209805" cy="2408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C2904A5-3AFB-47B8-BE01-62872037A0A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66429" y="4320672"/>
            <a:ext cx="209805" cy="2408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C4EDEAD-E1EC-4FD4-BDD2-DAC8123B67F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66429" y="4530727"/>
            <a:ext cx="209805" cy="2408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1DA2D36-80A7-4D18-BDA7-1CF1F67A131C}"/>
                  </a:ext>
                </a:extLst>
              </p:cNvPr>
              <p:cNvSpPr/>
              <p:nvPr/>
            </p:nvSpPr>
            <p:spPr>
              <a:xfrm>
                <a:off x="1168013" y="2698392"/>
                <a:ext cx="350929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500          563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1DA2D36-80A7-4D18-BDA7-1CF1F67A13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8013" y="2698392"/>
                <a:ext cx="3509294" cy="523220"/>
              </a:xfrm>
              <a:prstGeom prst="rect">
                <a:avLst/>
              </a:prstGeom>
              <a:blipFill>
                <a:blip r:embed="rId12"/>
                <a:stretch>
                  <a:fillRect l="-3652" t="-11765" r="-208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>
            <a:extLst>
              <a:ext uri="{FF2B5EF4-FFF2-40B4-BE49-F238E27FC236}">
                <a16:creationId xmlns:a16="http://schemas.microsoft.com/office/drawing/2014/main" id="{486F6E6F-C40C-4546-AA4C-CD6874E675DC}"/>
              </a:ext>
            </a:extLst>
          </p:cNvPr>
          <p:cNvSpPr/>
          <p:nvPr/>
        </p:nvSpPr>
        <p:spPr>
          <a:xfrm>
            <a:off x="2248384" y="12851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7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F27C8BF-2298-4D2D-806A-D86F531822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47" t="3361" r="1523" b="3488"/>
          <a:stretch/>
        </p:blipFill>
        <p:spPr>
          <a:xfrm>
            <a:off x="6416959" y="5169649"/>
            <a:ext cx="2583105" cy="124635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07830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Two hundred</a:t>
                </a:r>
                <a:r>
                  <a:rPr lang="en-GB" sz="2800" dirty="0">
                    <a:solidFill>
                      <a:prstClr val="black"/>
                    </a:solidFill>
                  </a:rPr>
                  <a:t> more than 582 is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How many grams are needed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		to balance the scales</a:t>
                </a:r>
                <a:r>
                  <a:rPr lang="en-GB" sz="2800" dirty="0">
                    <a:solidFill>
                      <a:prstClr val="black"/>
                    </a:solidFill>
                  </a:rPr>
                  <a:t>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336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have the shapes been sorted?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078307" cy="4401205"/>
              </a:xfrm>
              <a:prstGeom prst="rect">
                <a:avLst/>
              </a:prstGeom>
              <a:blipFill>
                <a:blip r:embed="rId4"/>
                <a:stretch>
                  <a:fillRect l="-1342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>
            <a:extLst>
              <a:ext uri="{FF2B5EF4-FFF2-40B4-BE49-F238E27FC236}">
                <a16:creationId xmlns:a16="http://schemas.microsoft.com/office/drawing/2014/main" id="{B6832BF8-61FE-404E-AD6F-3FC67E1F9851}"/>
              </a:ext>
            </a:extLst>
          </p:cNvPr>
          <p:cNvSpPr/>
          <p:nvPr/>
        </p:nvSpPr>
        <p:spPr>
          <a:xfrm>
            <a:off x="1843014" y="3856391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130609-101B-4F8F-A3AE-4FE158D37190}"/>
              </a:ext>
            </a:extLst>
          </p:cNvPr>
          <p:cNvSpPr/>
          <p:nvPr/>
        </p:nvSpPr>
        <p:spPr>
          <a:xfrm>
            <a:off x="5797377" y="1286305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1746326-3C44-4FFA-87CB-D912E80D58EE}"/>
              </a:ext>
            </a:extLst>
          </p:cNvPr>
          <p:cNvGrpSpPr/>
          <p:nvPr/>
        </p:nvGrpSpPr>
        <p:grpSpPr>
          <a:xfrm>
            <a:off x="5652875" y="2068367"/>
            <a:ext cx="4017900" cy="2124278"/>
            <a:chOff x="5537462" y="2068367"/>
            <a:chExt cx="4017900" cy="212427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9F4BC38-9E9E-40C9-B7E7-35B1EADA60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8111" t="35823" r="25302" b="42000"/>
            <a:stretch/>
          </p:blipFill>
          <p:spPr>
            <a:xfrm flipH="1">
              <a:off x="5537462" y="2671799"/>
              <a:ext cx="3880759" cy="1520846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5242470-8D36-437F-82B9-B65DE846A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426257" y="2977755"/>
              <a:ext cx="1129105" cy="90248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ADC9A018-C672-421E-9736-BD8C41F7C84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822798" y="2824198"/>
              <a:ext cx="1129105" cy="90248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E48C6D4-C86B-42C0-867F-ECC6A394159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655742" y="2321404"/>
              <a:ext cx="916802" cy="732796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989CD4D-18CA-44DD-85D7-3AB8BE8A4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320187" y="2673305"/>
              <a:ext cx="916802" cy="732796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A20083A-0CF2-4ABF-B006-3EACBF7A67C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14143" y="2433217"/>
              <a:ext cx="916802" cy="73279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384B95F3-B8CB-4932-95B5-22A20EAB91E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951057" y="2068367"/>
              <a:ext cx="916802" cy="7327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8479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F27C8BF-2298-4D2D-806A-D86F531822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47" t="3361" r="1523" b="3488"/>
          <a:stretch/>
        </p:blipFill>
        <p:spPr>
          <a:xfrm>
            <a:off x="6416959" y="5169649"/>
            <a:ext cx="2583105" cy="124635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07830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Two hundred</a:t>
                </a:r>
                <a:r>
                  <a:rPr lang="en-GB" sz="2800" dirty="0">
                    <a:solidFill>
                      <a:prstClr val="black"/>
                    </a:solidFill>
                  </a:rPr>
                  <a:t> more than 582 is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How many grams are needed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		to balance the scales</a:t>
                </a:r>
                <a:r>
                  <a:rPr lang="en-GB" sz="2800" dirty="0">
                    <a:solidFill>
                      <a:prstClr val="black"/>
                    </a:solidFill>
                  </a:rPr>
                  <a:t>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336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have the shapes been sorted?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078307" cy="4401205"/>
              </a:xfrm>
              <a:prstGeom prst="rect">
                <a:avLst/>
              </a:prstGeom>
              <a:blipFill>
                <a:blip r:embed="rId4"/>
                <a:stretch>
                  <a:fillRect l="-1342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5797377" y="1285859"/>
            <a:ext cx="849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782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4662692" y="258727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 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1280166" y="5605344"/>
            <a:ext cx="45808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colour/ number of sides/ has curved sides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1843014" y="3851311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832BF8-61FE-404E-AD6F-3FC67E1F9851}"/>
              </a:ext>
            </a:extLst>
          </p:cNvPr>
          <p:cNvSpPr/>
          <p:nvPr/>
        </p:nvSpPr>
        <p:spPr>
          <a:xfrm>
            <a:off x="1843014" y="3856391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130609-101B-4F8F-A3AE-4FE158D37190}"/>
              </a:ext>
            </a:extLst>
          </p:cNvPr>
          <p:cNvSpPr/>
          <p:nvPr/>
        </p:nvSpPr>
        <p:spPr>
          <a:xfrm>
            <a:off x="5797377" y="1286305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1746326-3C44-4FFA-87CB-D912E80D58EE}"/>
              </a:ext>
            </a:extLst>
          </p:cNvPr>
          <p:cNvGrpSpPr/>
          <p:nvPr/>
        </p:nvGrpSpPr>
        <p:grpSpPr>
          <a:xfrm>
            <a:off x="5652875" y="2068367"/>
            <a:ext cx="4017900" cy="2124278"/>
            <a:chOff x="5537462" y="2068367"/>
            <a:chExt cx="4017900" cy="212427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9F4BC38-9E9E-40C9-B7E7-35B1EADA60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8111" t="35823" r="25302" b="42000"/>
            <a:stretch/>
          </p:blipFill>
          <p:spPr>
            <a:xfrm flipH="1">
              <a:off x="5537462" y="2671799"/>
              <a:ext cx="3880759" cy="1520846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5242470-8D36-437F-82B9-B65DE846A88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426257" y="2977755"/>
              <a:ext cx="1129105" cy="90248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ADC9A018-C672-421E-9736-BD8C41F7C84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822798" y="2824198"/>
              <a:ext cx="1129105" cy="90248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E48C6D4-C86B-42C0-867F-ECC6A394159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655742" y="2321404"/>
              <a:ext cx="916802" cy="732796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989CD4D-18CA-44DD-85D7-3AB8BE8A4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320187" y="2673305"/>
              <a:ext cx="916802" cy="732796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A20083A-0CF2-4ABF-B006-3EACBF7A67C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14143" y="2433217"/>
              <a:ext cx="916802" cy="73279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384B95F3-B8CB-4932-95B5-22A20EAB91E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951057" y="2068367"/>
              <a:ext cx="916802" cy="7327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3472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E582D8E-3A80-4F0C-AF1A-BD06C0467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831" y="4583216"/>
            <a:ext cx="1512876" cy="19781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Calculate 186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70            70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375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 hundreds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 ones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much water is in the jug?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401205"/>
              </a:xfrm>
              <a:prstGeom prst="rect">
                <a:avLst/>
              </a:prstGeom>
              <a:blipFill>
                <a:blip r:embed="rId4"/>
                <a:stretch>
                  <a:fillRect l="-1669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7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>
            <a:extLst>
              <a:ext uri="{FF2B5EF4-FFF2-40B4-BE49-F238E27FC236}">
                <a16:creationId xmlns:a16="http://schemas.microsoft.com/office/drawing/2014/main" id="{E68E91DC-85EA-4894-B7C8-69B4A1A5AF33}"/>
              </a:ext>
            </a:extLst>
          </p:cNvPr>
          <p:cNvSpPr/>
          <p:nvPr/>
        </p:nvSpPr>
        <p:spPr>
          <a:xfrm>
            <a:off x="1192925" y="2583104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7DF4DF-F4DB-40B9-A95E-78A875C873A4}"/>
              </a:ext>
            </a:extLst>
          </p:cNvPr>
          <p:cNvSpPr/>
          <p:nvPr/>
        </p:nvSpPr>
        <p:spPr>
          <a:xfrm>
            <a:off x="6215362" y="257515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0CA624C-B0A2-4F65-A3C8-F7DF912A58B0}"/>
              </a:ext>
            </a:extLst>
          </p:cNvPr>
          <p:cNvSpPr/>
          <p:nvPr/>
        </p:nvSpPr>
        <p:spPr>
          <a:xfrm>
            <a:off x="4330143" y="385117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393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E582D8E-3A80-4F0C-AF1A-BD06C0467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831" y="4583216"/>
            <a:ext cx="1512876" cy="19781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Calculate 186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70            70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375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 hundreds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 ones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much water is in the jug?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401205"/>
              </a:xfrm>
              <a:prstGeom prst="rect">
                <a:avLst/>
              </a:prstGeom>
              <a:blipFill>
                <a:blip r:embed="rId4"/>
                <a:stretch>
                  <a:fillRect l="-1669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161160" y="12851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7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1192925" y="2583104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4330143" y="3845493"/>
            <a:ext cx="84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3368046" y="5798841"/>
            <a:ext cx="2320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600 millilitres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F0EC71-DD6E-40FE-AA88-F55CA1992D57}"/>
              </a:ext>
            </a:extLst>
          </p:cNvPr>
          <p:cNvSpPr txBox="1"/>
          <p:nvPr/>
        </p:nvSpPr>
        <p:spPr>
          <a:xfrm>
            <a:off x="6223831" y="2575153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8E91DC-85EA-4894-B7C8-69B4A1A5AF33}"/>
              </a:ext>
            </a:extLst>
          </p:cNvPr>
          <p:cNvSpPr/>
          <p:nvPr/>
        </p:nvSpPr>
        <p:spPr>
          <a:xfrm>
            <a:off x="1192925" y="2583104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7DF4DF-F4DB-40B9-A95E-78A875C873A4}"/>
              </a:ext>
            </a:extLst>
          </p:cNvPr>
          <p:cNvSpPr/>
          <p:nvPr/>
        </p:nvSpPr>
        <p:spPr>
          <a:xfrm>
            <a:off x="6215362" y="257515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0CA624C-B0A2-4F65-A3C8-F7DF912A58B0}"/>
              </a:ext>
            </a:extLst>
          </p:cNvPr>
          <p:cNvSpPr/>
          <p:nvPr/>
        </p:nvSpPr>
        <p:spPr>
          <a:xfrm>
            <a:off x="4330143" y="385117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06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4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80924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Complete the number track.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Add 3 ones to five hundred and forty-six.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How many tens are there in two hundred?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What is the mathematical name of this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5FC8618-364C-42BD-AE96-A9C2AD7D5B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787662"/>
              </p:ext>
            </p:extLst>
          </p:nvPr>
        </p:nvGraphicFramePr>
        <p:xfrm>
          <a:off x="1658852" y="1878974"/>
          <a:ext cx="4792128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688">
                  <a:extLst>
                    <a:ext uri="{9D8B030D-6E8A-4147-A177-3AD203B41FA5}">
                      <a16:colId xmlns:a16="http://schemas.microsoft.com/office/drawing/2014/main" val="312325906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512473848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188621434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626225904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824879023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444165586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768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788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798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818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0201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12BA7C8-BF3B-440F-B63C-35AA83D5E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2713" y="5212989"/>
            <a:ext cx="158115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794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80924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Complete the number track.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Add 3 ones to five hundred and forty-six.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How many tens are there in two hundred?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What is the mathematical name of this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7715449" y="3853579"/>
            <a:ext cx="95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5FC8618-364C-42BD-AE96-A9C2AD7D5BB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658852" y="1878974"/>
          <a:ext cx="4792128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688">
                  <a:extLst>
                    <a:ext uri="{9D8B030D-6E8A-4147-A177-3AD203B41FA5}">
                      <a16:colId xmlns:a16="http://schemas.microsoft.com/office/drawing/2014/main" val="312325906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512473848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188621434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626225904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824879023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444165586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768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788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798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818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02012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2463546" y="1881799"/>
            <a:ext cx="801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778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F2746D-D6F4-4283-9F11-D836014EE09F}"/>
              </a:ext>
            </a:extLst>
          </p:cNvPr>
          <p:cNvSpPr txBox="1"/>
          <p:nvPr/>
        </p:nvSpPr>
        <p:spPr>
          <a:xfrm>
            <a:off x="4846515" y="1881799"/>
            <a:ext cx="801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80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F294C7-B086-4076-8BD8-04202C3BDFD3}"/>
              </a:ext>
            </a:extLst>
          </p:cNvPr>
          <p:cNvSpPr txBox="1"/>
          <p:nvPr/>
        </p:nvSpPr>
        <p:spPr>
          <a:xfrm>
            <a:off x="2864294" y="3053118"/>
            <a:ext cx="6317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five hundred and forty-nine   or   549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2BA7C8-BF3B-440F-B63C-35AA83D5E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2713" y="5212989"/>
            <a:ext cx="1581150" cy="124777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0B40714-65C1-4925-924A-D618965E5631}"/>
              </a:ext>
            </a:extLst>
          </p:cNvPr>
          <p:cNvSpPr txBox="1"/>
          <p:nvPr/>
        </p:nvSpPr>
        <p:spPr>
          <a:xfrm>
            <a:off x="5962142" y="5582738"/>
            <a:ext cx="1581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sphere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170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  <p:bldP spid="13" grpId="0"/>
      <p:bldP spid="15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9C52DB0-9F26-407E-8120-FD98E4F9F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7022" y="5264248"/>
            <a:ext cx="5569600" cy="137377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Subtract 8 from 125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Complete the table.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Add 300, 400 and 200 together.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What is the mass of 1 sphere?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3A894302-BF5F-4FD7-8445-D49BB1657F6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52201218"/>
                  </p:ext>
                </p:extLst>
              </p:nvPr>
            </p:nvGraphicFramePr>
            <p:xfrm>
              <a:off x="1257308" y="2642401"/>
              <a:ext cx="7740642" cy="1036320"/>
            </p:xfrm>
            <a:graphic>
              <a:graphicData uri="http://schemas.openxmlformats.org/drawingml/2006/table">
                <a:tbl>
                  <a:tblPr firstRow="1" bandRow="1">
                    <a:tableStyleId>{21E4AEA4-8DFA-4A89-87EB-49C32662AFE0}</a:tableStyleId>
                  </a:tblPr>
                  <a:tblGrid>
                    <a:gridCol w="2580214">
                      <a:extLst>
                        <a:ext uri="{9D8B030D-6E8A-4147-A177-3AD203B41FA5}">
                          <a16:colId xmlns:a16="http://schemas.microsoft.com/office/drawing/2014/main" val="1698282397"/>
                        </a:ext>
                      </a:extLst>
                    </a:gridCol>
                    <a:gridCol w="2580214">
                      <a:extLst>
                        <a:ext uri="{9D8B030D-6E8A-4147-A177-3AD203B41FA5}">
                          <a16:colId xmlns:a16="http://schemas.microsoft.com/office/drawing/2014/main" val="141295772"/>
                        </a:ext>
                      </a:extLst>
                    </a:gridCol>
                    <a:gridCol w="2580214">
                      <a:extLst>
                        <a:ext uri="{9D8B030D-6E8A-4147-A177-3AD203B41FA5}">
                          <a16:colId xmlns:a16="http://schemas.microsoft.com/office/drawing/2014/main" val="1373381387"/>
                        </a:ext>
                      </a:extLst>
                    </a:gridCol>
                  </a:tblGrid>
                  <a:tr h="49387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 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3932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Original number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3932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 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3932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93784740"/>
                      </a:ext>
                    </a:extLst>
                  </a:tr>
                  <a:tr h="493878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142</a:t>
                          </a:r>
                          <a:endParaRPr lang="en-GB" sz="32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28581959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3A894302-BF5F-4FD7-8445-D49BB1657F6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52201218"/>
                  </p:ext>
                </p:extLst>
              </p:nvPr>
            </p:nvGraphicFramePr>
            <p:xfrm>
              <a:off x="1257308" y="2642401"/>
              <a:ext cx="7740642" cy="1036320"/>
            </p:xfrm>
            <a:graphic>
              <a:graphicData uri="http://schemas.openxmlformats.org/drawingml/2006/table">
                <a:tbl>
                  <a:tblPr firstRow="1" bandRow="1">
                    <a:tableStyleId>{21E4AEA4-8DFA-4A89-87EB-49C32662AFE0}</a:tableStyleId>
                  </a:tblPr>
                  <a:tblGrid>
                    <a:gridCol w="2580214">
                      <a:extLst>
                        <a:ext uri="{9D8B030D-6E8A-4147-A177-3AD203B41FA5}">
                          <a16:colId xmlns:a16="http://schemas.microsoft.com/office/drawing/2014/main" val="1698282397"/>
                        </a:ext>
                      </a:extLst>
                    </a:gridCol>
                    <a:gridCol w="2580214">
                      <a:extLst>
                        <a:ext uri="{9D8B030D-6E8A-4147-A177-3AD203B41FA5}">
                          <a16:colId xmlns:a16="http://schemas.microsoft.com/office/drawing/2014/main" val="141295772"/>
                        </a:ext>
                      </a:extLst>
                    </a:gridCol>
                    <a:gridCol w="2580214">
                      <a:extLst>
                        <a:ext uri="{9D8B030D-6E8A-4147-A177-3AD203B41FA5}">
                          <a16:colId xmlns:a16="http://schemas.microsoft.com/office/drawing/2014/main" val="1373381387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36" t="-10465" r="-200236" b="-1313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Original number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3932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000" t="-10465" r="-472" b="-13139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9378474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142</a:t>
                          </a:r>
                          <a:endParaRPr lang="en-GB" sz="32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28581959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034373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9C52DB0-9F26-407E-8120-FD98E4F9F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7022" y="5264248"/>
            <a:ext cx="5569600" cy="137377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Subtract 8 from 125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Complete the table.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Add 300, 400 and 200 together.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What is the mass of 1 sphere?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459312" y="129151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1257308" y="3157230"/>
            <a:ext cx="259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6212165" y="384736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D458968-0F1E-4A5D-9468-217E20779AF4}"/>
              </a:ext>
            </a:extLst>
          </p:cNvPr>
          <p:cNvSpPr txBox="1"/>
          <p:nvPr/>
        </p:nvSpPr>
        <p:spPr>
          <a:xfrm>
            <a:off x="2172017" y="536263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11990D-1EF2-4F72-BAEF-AE392D69BD47}"/>
              </a:ext>
            </a:extLst>
          </p:cNvPr>
          <p:cNvSpPr txBox="1"/>
          <p:nvPr/>
        </p:nvSpPr>
        <p:spPr>
          <a:xfrm>
            <a:off x="6400815" y="3157230"/>
            <a:ext cx="259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3A894302-BF5F-4FD7-8445-D49BB1657F6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2068127"/>
                  </p:ext>
                </p:extLst>
              </p:nvPr>
            </p:nvGraphicFramePr>
            <p:xfrm>
              <a:off x="1257308" y="2642401"/>
              <a:ext cx="7740642" cy="1036320"/>
            </p:xfrm>
            <a:graphic>
              <a:graphicData uri="http://schemas.openxmlformats.org/drawingml/2006/table">
                <a:tbl>
                  <a:tblPr firstRow="1" bandRow="1">
                    <a:tableStyleId>{21E4AEA4-8DFA-4A89-87EB-49C32662AFE0}</a:tableStyleId>
                  </a:tblPr>
                  <a:tblGrid>
                    <a:gridCol w="2580214">
                      <a:extLst>
                        <a:ext uri="{9D8B030D-6E8A-4147-A177-3AD203B41FA5}">
                          <a16:colId xmlns:a16="http://schemas.microsoft.com/office/drawing/2014/main" val="1698282397"/>
                        </a:ext>
                      </a:extLst>
                    </a:gridCol>
                    <a:gridCol w="2580214">
                      <a:extLst>
                        <a:ext uri="{9D8B030D-6E8A-4147-A177-3AD203B41FA5}">
                          <a16:colId xmlns:a16="http://schemas.microsoft.com/office/drawing/2014/main" val="141295772"/>
                        </a:ext>
                      </a:extLst>
                    </a:gridCol>
                    <a:gridCol w="2580214">
                      <a:extLst>
                        <a:ext uri="{9D8B030D-6E8A-4147-A177-3AD203B41FA5}">
                          <a16:colId xmlns:a16="http://schemas.microsoft.com/office/drawing/2014/main" val="1373381387"/>
                        </a:ext>
                      </a:extLst>
                    </a:gridCol>
                  </a:tblGrid>
                  <a:tr h="49387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 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3932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Original number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3932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 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3932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93784740"/>
                      </a:ext>
                    </a:extLst>
                  </a:tr>
                  <a:tr h="493878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142</a:t>
                          </a:r>
                          <a:endParaRPr lang="en-GB" sz="32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285819596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3A894302-BF5F-4FD7-8445-D49BB1657F6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2068127"/>
                  </p:ext>
                </p:extLst>
              </p:nvPr>
            </p:nvGraphicFramePr>
            <p:xfrm>
              <a:off x="1257308" y="2642401"/>
              <a:ext cx="7740642" cy="1036320"/>
            </p:xfrm>
            <a:graphic>
              <a:graphicData uri="http://schemas.openxmlformats.org/drawingml/2006/table">
                <a:tbl>
                  <a:tblPr firstRow="1" bandRow="1">
                    <a:tableStyleId>{21E4AEA4-8DFA-4A89-87EB-49C32662AFE0}</a:tableStyleId>
                  </a:tblPr>
                  <a:tblGrid>
                    <a:gridCol w="2580214">
                      <a:extLst>
                        <a:ext uri="{9D8B030D-6E8A-4147-A177-3AD203B41FA5}">
                          <a16:colId xmlns:a16="http://schemas.microsoft.com/office/drawing/2014/main" val="1698282397"/>
                        </a:ext>
                      </a:extLst>
                    </a:gridCol>
                    <a:gridCol w="2580214">
                      <a:extLst>
                        <a:ext uri="{9D8B030D-6E8A-4147-A177-3AD203B41FA5}">
                          <a16:colId xmlns:a16="http://schemas.microsoft.com/office/drawing/2014/main" val="141295772"/>
                        </a:ext>
                      </a:extLst>
                    </a:gridCol>
                    <a:gridCol w="2580214">
                      <a:extLst>
                        <a:ext uri="{9D8B030D-6E8A-4147-A177-3AD203B41FA5}">
                          <a16:colId xmlns:a16="http://schemas.microsoft.com/office/drawing/2014/main" val="1373381387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36" t="-10465" r="-200236" b="-1313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Original number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3932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000" t="-10465" r="-472" b="-13139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9378474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/>
                            <a:t>142</a:t>
                          </a:r>
                          <a:endParaRPr lang="en-GB" sz="3200" dirty="0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28581959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68693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9078310" cy="5047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What is the missing number?</a:t>
                </a: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1400" dirty="0">
                    <a:solidFill>
                      <a:prstClr val="black"/>
                    </a:solidFill>
                  </a:rPr>
                  <a:t>		</a:t>
                </a:r>
                <a:endParaRPr lang="en-GB" sz="2800" dirty="0">
                  <a:solidFill>
                    <a:prstClr val="black"/>
                  </a:solidFill>
                </a:endParaRP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	387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297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8 hundreds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 hundreds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hundreds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number is the arrow pointing to?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       </a:t>
                </a:r>
                <a:r>
                  <a:rPr lang="en-GB" sz="2800" dirty="0">
                    <a:solidFill>
                      <a:prstClr val="black"/>
                    </a:solidFill>
                  </a:rPr>
                  <a:t>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120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9078310" cy="5047536"/>
              </a:xfrm>
              <a:prstGeom prst="rect">
                <a:avLst/>
              </a:prstGeom>
              <a:blipFill>
                <a:blip r:embed="rId3"/>
                <a:stretch>
                  <a:fillRect l="-1410" t="-1208" b="-2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2428869" y="5145802"/>
            <a:ext cx="457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ED6700E-81AB-478C-A0D3-BDD2D68FF2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9256555"/>
              </p:ext>
            </p:extLst>
          </p:nvPr>
        </p:nvGraphicFramePr>
        <p:xfrm>
          <a:off x="2657550" y="4919541"/>
          <a:ext cx="4450208" cy="306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255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111255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111255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111255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</a:tblGrid>
              <a:tr h="153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C6584186-2F4A-4AA9-9C75-B52B5C45CD5B}"/>
              </a:ext>
            </a:extLst>
          </p:cNvPr>
          <p:cNvSpPr txBox="1"/>
          <p:nvPr/>
        </p:nvSpPr>
        <p:spPr>
          <a:xfrm>
            <a:off x="6767357" y="5145802"/>
            <a:ext cx="74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44DB34C-A39A-47D6-BC7F-7054AA248F42}"/>
              </a:ext>
            </a:extLst>
          </p:cNvPr>
          <p:cNvSpPr/>
          <p:nvPr/>
        </p:nvSpPr>
        <p:spPr>
          <a:xfrm>
            <a:off x="2226378" y="1932872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C8E22F8-002B-4F63-B6F9-4C3F7ADEA059}"/>
              </a:ext>
            </a:extLst>
          </p:cNvPr>
          <p:cNvSpPr/>
          <p:nvPr/>
        </p:nvSpPr>
        <p:spPr>
          <a:xfrm>
            <a:off x="5360749" y="2757304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3C17849-A027-4201-9213-6C180654818E}"/>
              </a:ext>
            </a:extLst>
          </p:cNvPr>
          <p:cNvCxnSpPr>
            <a:cxnSpLocks/>
          </p:cNvCxnSpPr>
          <p:nvPr/>
        </p:nvCxnSpPr>
        <p:spPr>
          <a:xfrm>
            <a:off x="5994400" y="4465320"/>
            <a:ext cx="0" cy="36654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BDBEAE4-64F0-485D-B691-C10CB24A992D}"/>
              </a:ext>
            </a:extLst>
          </p:cNvPr>
          <p:cNvSpPr/>
          <p:nvPr/>
        </p:nvSpPr>
        <p:spPr>
          <a:xfrm>
            <a:off x="1200876" y="577841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2941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9078310" cy="5047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What is the missing number?</a:t>
                </a: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1400" dirty="0">
                    <a:solidFill>
                      <a:prstClr val="black"/>
                    </a:solidFill>
                  </a:rPr>
                  <a:t>		</a:t>
                </a:r>
                <a:endParaRPr lang="en-GB" sz="2800" dirty="0">
                  <a:solidFill>
                    <a:prstClr val="black"/>
                  </a:solidFill>
                </a:endParaRP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	387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297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8 hundreds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 hundreds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hundreds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number is the arrow pointing to?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       </a:t>
                </a:r>
                <a:r>
                  <a:rPr lang="en-GB" sz="2800" dirty="0">
                    <a:solidFill>
                      <a:prstClr val="black"/>
                    </a:solidFill>
                  </a:rPr>
                  <a:t>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120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9078310" cy="5047536"/>
              </a:xfrm>
              <a:prstGeom prst="rect">
                <a:avLst/>
              </a:prstGeom>
              <a:blipFill>
                <a:blip r:embed="rId3"/>
                <a:stretch>
                  <a:fillRect l="-1410" t="-1208" b="-2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5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2226378" y="1932872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5360748" y="2772543"/>
            <a:ext cx="84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2428869" y="5145802"/>
            <a:ext cx="457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1219796" y="5771775"/>
            <a:ext cx="830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ED6700E-81AB-478C-A0D3-BDD2D68FF21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57550" y="4919541"/>
          <a:ext cx="4450208" cy="306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255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111255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111255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111255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</a:tblGrid>
              <a:tr h="153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C6584186-2F4A-4AA9-9C75-B52B5C45CD5B}"/>
              </a:ext>
            </a:extLst>
          </p:cNvPr>
          <p:cNvSpPr txBox="1"/>
          <p:nvPr/>
        </p:nvSpPr>
        <p:spPr>
          <a:xfrm>
            <a:off x="6767357" y="5145802"/>
            <a:ext cx="744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2B98F89-9F93-4F37-95A5-62935DD834BD}"/>
              </a:ext>
            </a:extLst>
          </p:cNvPr>
          <p:cNvSpPr txBox="1"/>
          <p:nvPr/>
        </p:nvSpPr>
        <p:spPr>
          <a:xfrm>
            <a:off x="5646026" y="4027501"/>
            <a:ext cx="839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44DB34C-A39A-47D6-BC7F-7054AA248F42}"/>
              </a:ext>
            </a:extLst>
          </p:cNvPr>
          <p:cNvSpPr/>
          <p:nvPr/>
        </p:nvSpPr>
        <p:spPr>
          <a:xfrm>
            <a:off x="2226378" y="1932872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C8E22F8-002B-4F63-B6F9-4C3F7ADEA059}"/>
              </a:ext>
            </a:extLst>
          </p:cNvPr>
          <p:cNvSpPr/>
          <p:nvPr/>
        </p:nvSpPr>
        <p:spPr>
          <a:xfrm>
            <a:off x="5360749" y="2757304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3C17849-A027-4201-9213-6C180654818E}"/>
              </a:ext>
            </a:extLst>
          </p:cNvPr>
          <p:cNvCxnSpPr>
            <a:cxnSpLocks/>
          </p:cNvCxnSpPr>
          <p:nvPr/>
        </p:nvCxnSpPr>
        <p:spPr>
          <a:xfrm>
            <a:off x="5994400" y="4465320"/>
            <a:ext cx="0" cy="36654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BDBEAE4-64F0-485D-B691-C10CB24A992D}"/>
              </a:ext>
            </a:extLst>
          </p:cNvPr>
          <p:cNvSpPr/>
          <p:nvPr/>
        </p:nvSpPr>
        <p:spPr>
          <a:xfrm>
            <a:off x="1200876" y="577841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78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484469" cy="5355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40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tens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2</a:t>
                </a:r>
                <a:r>
                  <a:rPr lang="en-GB" sz="2800" dirty="0">
                    <a:solidFill>
                      <a:prstClr val="black"/>
                    </a:solidFill>
                  </a:rPr>
                  <a:t> counters are added to the same column.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What could the number be?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are the next two numbers in this sequence? 	</a:t>
                </a:r>
                <a:r>
                  <a:rPr lang="en-GB" sz="1100" dirty="0">
                    <a:solidFill>
                      <a:prstClr val="black"/>
                    </a:solidFill>
                  </a:rPr>
                  <a:t>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100 , 150 , 200 , 250 ,             ,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Divide 35 by 5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484469" cy="5355312"/>
              </a:xfrm>
              <a:prstGeom prst="rect">
                <a:avLst/>
              </a:prstGeom>
              <a:blipFill>
                <a:blip r:embed="rId3"/>
                <a:stretch>
                  <a:fillRect l="-1437" t="-1139" r="-2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B3F41D0-91CB-4109-B6AE-77CA13FA14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40774"/>
              </p:ext>
            </p:extLst>
          </p:nvPr>
        </p:nvGraphicFramePr>
        <p:xfrm>
          <a:off x="2077007" y="3172801"/>
          <a:ext cx="4593939" cy="12604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131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3131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3131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0720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85320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9F623F46-7949-48F0-B868-37A6F5336F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557" y="3570723"/>
            <a:ext cx="460920" cy="4495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3959E71-3D6A-4712-A526-46922EE7A5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025" y="3570723"/>
            <a:ext cx="460920" cy="4495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D5AC09-3032-4C99-94C8-B4C7123666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898" y="3570723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906B469-2FB1-41EB-AFA2-91329F8748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239" y="3570723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1B4BFA1-6C78-4D40-93E4-394D52ED2E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661" y="3570723"/>
            <a:ext cx="460920" cy="4495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59A2709-9A52-44F7-8F80-17B0BAE644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93" y="3570723"/>
            <a:ext cx="460920" cy="44956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29A6603-DB44-428C-89DC-89BB05E5CE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557" y="3967319"/>
            <a:ext cx="460920" cy="44956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A2CA02D-226B-4977-9CCD-2EDE5F8E26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612" y="3570723"/>
            <a:ext cx="460920" cy="44956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CB42A41-CDA2-4EC7-A667-DE22638954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99" y="3570723"/>
            <a:ext cx="460920" cy="44956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4E2EF65-E5A6-4C9E-B513-4CFFEC9371B5}"/>
              </a:ext>
            </a:extLst>
          </p:cNvPr>
          <p:cNvSpPr/>
          <p:nvPr/>
        </p:nvSpPr>
        <p:spPr>
          <a:xfrm>
            <a:off x="2816261" y="12851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50FE4FA-0CE7-4911-A3F3-F731844C5A1F}"/>
              </a:ext>
            </a:extLst>
          </p:cNvPr>
          <p:cNvSpPr/>
          <p:nvPr/>
        </p:nvSpPr>
        <p:spPr>
          <a:xfrm>
            <a:off x="5647347" y="5184277"/>
            <a:ext cx="849444" cy="473947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384B9B6-4A1C-442B-9F8C-CBF6AE2AB4B6}"/>
              </a:ext>
            </a:extLst>
          </p:cNvPr>
          <p:cNvSpPr/>
          <p:nvPr/>
        </p:nvSpPr>
        <p:spPr>
          <a:xfrm>
            <a:off x="4423488" y="5187810"/>
            <a:ext cx="849444" cy="470414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8924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484469" cy="5355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40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tens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2</a:t>
                </a:r>
                <a:r>
                  <a:rPr lang="en-GB" sz="2800" dirty="0">
                    <a:solidFill>
                      <a:prstClr val="black"/>
                    </a:solidFill>
                  </a:rPr>
                  <a:t> counters are added to the same column.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What could the number be?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are the next two numbers in this sequence? 	</a:t>
                </a:r>
                <a:r>
                  <a:rPr lang="en-GB" sz="1100" dirty="0">
                    <a:solidFill>
                      <a:prstClr val="black"/>
                    </a:solidFill>
                  </a:rPr>
                  <a:t>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100 , 150 , 200 , 250 ,             ,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Divide 35 by 5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484469" cy="5355312"/>
              </a:xfrm>
              <a:prstGeom prst="rect">
                <a:avLst/>
              </a:prstGeom>
              <a:blipFill>
                <a:blip r:embed="rId3"/>
                <a:stretch>
                  <a:fillRect l="-1437" t="-1139" r="-2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2816261" y="1293265"/>
            <a:ext cx="83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6877634" y="3099007"/>
            <a:ext cx="15836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623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443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4414049" y="5184277"/>
            <a:ext cx="845336" cy="540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3704493" y="591321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3F106A-8827-46B9-8643-245951AE2B6C}"/>
              </a:ext>
            </a:extLst>
          </p:cNvPr>
          <p:cNvSpPr txBox="1"/>
          <p:nvPr/>
        </p:nvSpPr>
        <p:spPr>
          <a:xfrm>
            <a:off x="5658230" y="5184277"/>
            <a:ext cx="845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350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B3F41D0-91CB-4109-B6AE-77CA13FA14C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77007" y="3172801"/>
          <a:ext cx="4593939" cy="12604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131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3131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3131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0720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85320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9F623F46-7949-48F0-B868-37A6F5336F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557" y="3570723"/>
            <a:ext cx="460920" cy="4495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3959E71-3D6A-4712-A526-46922EE7A5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025" y="3570723"/>
            <a:ext cx="460920" cy="4495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D5AC09-3032-4C99-94C8-B4C7123666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898" y="3570723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906B469-2FB1-41EB-AFA2-91329F8748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239" y="3570723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1B4BFA1-6C78-4D40-93E4-394D52ED2E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661" y="3570723"/>
            <a:ext cx="460920" cy="4495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59A2709-9A52-44F7-8F80-17B0BAE644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93" y="3570723"/>
            <a:ext cx="460920" cy="44956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29A6603-DB44-428C-89DC-89BB05E5CE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557" y="3967319"/>
            <a:ext cx="460920" cy="44956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A2CA02D-226B-4977-9CCD-2EDE5F8E26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612" y="3570723"/>
            <a:ext cx="460920" cy="44956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CB42A41-CDA2-4EC7-A667-DE22638954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99" y="3570723"/>
            <a:ext cx="460920" cy="44956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4E2EF65-E5A6-4C9E-B513-4CFFEC9371B5}"/>
              </a:ext>
            </a:extLst>
          </p:cNvPr>
          <p:cNvSpPr/>
          <p:nvPr/>
        </p:nvSpPr>
        <p:spPr>
          <a:xfrm>
            <a:off x="2816261" y="12851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50FE4FA-0CE7-4911-A3F3-F731844C5A1F}"/>
              </a:ext>
            </a:extLst>
          </p:cNvPr>
          <p:cNvSpPr/>
          <p:nvPr/>
        </p:nvSpPr>
        <p:spPr>
          <a:xfrm>
            <a:off x="5647347" y="5184277"/>
            <a:ext cx="849444" cy="473947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384B9B6-4A1C-442B-9F8C-CBF6AE2AB4B6}"/>
              </a:ext>
            </a:extLst>
          </p:cNvPr>
          <p:cNvSpPr/>
          <p:nvPr/>
        </p:nvSpPr>
        <p:spPr>
          <a:xfrm>
            <a:off x="4423488" y="5187810"/>
            <a:ext cx="849444" cy="470414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352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4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944275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Add 572 and 124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277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Estimate the number that the arrow is pointing to.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many sides does a hexagon have?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944275" cy="4832092"/>
              </a:xfrm>
              <a:prstGeom prst="rect">
                <a:avLst/>
              </a:prstGeom>
              <a:blipFill>
                <a:blip r:embed="rId3"/>
                <a:stretch>
                  <a:fillRect l="-1362" t="-1263" b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1E77302-ADB1-4187-8033-9FBE634F23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828662"/>
              </p:ext>
            </p:extLst>
          </p:nvPr>
        </p:nvGraphicFramePr>
        <p:xfrm>
          <a:off x="1913581" y="4809818"/>
          <a:ext cx="5796232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23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9BC43DA-204C-4C28-AF4A-6B3189B375E7}"/>
              </a:ext>
            </a:extLst>
          </p:cNvPr>
          <p:cNvSpPr txBox="1"/>
          <p:nvPr/>
        </p:nvSpPr>
        <p:spPr>
          <a:xfrm>
            <a:off x="1786760" y="4976404"/>
            <a:ext cx="257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3B9D084-FBD9-425C-838E-DCC14A245258}"/>
              </a:ext>
            </a:extLst>
          </p:cNvPr>
          <p:cNvSpPr txBox="1"/>
          <p:nvPr/>
        </p:nvSpPr>
        <p:spPr>
          <a:xfrm>
            <a:off x="7112116" y="4976404"/>
            <a:ext cx="1195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1,000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2D0810B-2339-4E12-974E-F8AE6BF8969F}"/>
              </a:ext>
            </a:extLst>
          </p:cNvPr>
          <p:cNvSpPr/>
          <p:nvPr/>
        </p:nvSpPr>
        <p:spPr>
          <a:xfrm>
            <a:off x="2819802" y="2460077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26D40E5-5CE9-4508-AD3A-7726BC517F2B}"/>
              </a:ext>
            </a:extLst>
          </p:cNvPr>
          <p:cNvCxnSpPr>
            <a:cxnSpLocks/>
          </p:cNvCxnSpPr>
          <p:nvPr/>
        </p:nvCxnSpPr>
        <p:spPr>
          <a:xfrm>
            <a:off x="6270676" y="4520278"/>
            <a:ext cx="0" cy="39462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69933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944275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Add 572 and 124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277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Estimate the number that the arrow is pointing to.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many sides does a hexagon have?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944275" cy="4832092"/>
              </a:xfrm>
              <a:prstGeom prst="rect">
                <a:avLst/>
              </a:prstGeom>
              <a:blipFill>
                <a:blip r:embed="rId3"/>
                <a:stretch>
                  <a:fillRect l="-1362" t="-1263" b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2819802" y="2460077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4041606" y="129272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696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6978932" y="556555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ACF488-543A-4632-A4BA-2C5AAE9768BC}"/>
              </a:ext>
            </a:extLst>
          </p:cNvPr>
          <p:cNvSpPr txBox="1"/>
          <p:nvPr/>
        </p:nvSpPr>
        <p:spPr>
          <a:xfrm>
            <a:off x="5849523" y="4081966"/>
            <a:ext cx="837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750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1E77302-ADB1-4187-8033-9FBE634F23B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13581" y="4809818"/>
          <a:ext cx="5796232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23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9BC43DA-204C-4C28-AF4A-6B3189B375E7}"/>
              </a:ext>
            </a:extLst>
          </p:cNvPr>
          <p:cNvSpPr txBox="1"/>
          <p:nvPr/>
        </p:nvSpPr>
        <p:spPr>
          <a:xfrm>
            <a:off x="1786760" y="4976404"/>
            <a:ext cx="257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3B9D084-FBD9-425C-838E-DCC14A245258}"/>
              </a:ext>
            </a:extLst>
          </p:cNvPr>
          <p:cNvSpPr txBox="1"/>
          <p:nvPr/>
        </p:nvSpPr>
        <p:spPr>
          <a:xfrm>
            <a:off x="7112116" y="4976404"/>
            <a:ext cx="1195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1,000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2D0810B-2339-4E12-974E-F8AE6BF8969F}"/>
              </a:ext>
            </a:extLst>
          </p:cNvPr>
          <p:cNvSpPr/>
          <p:nvPr/>
        </p:nvSpPr>
        <p:spPr>
          <a:xfrm>
            <a:off x="2819802" y="2460077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26D40E5-5CE9-4508-AD3A-7726BC517F2B}"/>
              </a:ext>
            </a:extLst>
          </p:cNvPr>
          <p:cNvCxnSpPr>
            <a:cxnSpLocks/>
          </p:cNvCxnSpPr>
          <p:nvPr/>
        </p:nvCxnSpPr>
        <p:spPr>
          <a:xfrm>
            <a:off x="6270676" y="4520278"/>
            <a:ext cx="0" cy="39462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38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4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B1A4D76-A05F-4B0A-B2BA-67E1D5FF9C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4411" y="5565613"/>
            <a:ext cx="752852" cy="10632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890693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What is the difference between 853 and 302?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Whitney ran 262 metres on Saturday.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		On Sunday, she runs 80 metres further than Saturday. 		How far does she run on Sunday?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What is 100 more than 85?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How much apple juice is there altogether?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10989" t="-14151" r="-1025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47682066-6454-459B-A0CE-6343D0894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1573" y="5565613"/>
            <a:ext cx="752852" cy="10632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973B606-60CF-460E-8700-12374F01A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8735" y="5565613"/>
            <a:ext cx="752852" cy="106328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3C64ABB-1AD1-4340-B836-0F0DF099154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15896" y="5565613"/>
            <a:ext cx="752852" cy="106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709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B1A4D76-A05F-4B0A-B2BA-67E1D5FF9C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4411" y="5565613"/>
            <a:ext cx="752852" cy="10632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890693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What is the difference between 853 and 302?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Whitney ran 262 metres on Saturday.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		On Sunday, she runs 80 metres further than Saturday. 		How far does she run on Sunday?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What is 100 more than 85?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How much apple juice is there altogether?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7056138" y="1729022"/>
            <a:ext cx="850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10989" t="-14151" r="-1025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7159888" y="585558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litres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6322503" y="342012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342 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5424056" y="427995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185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7682066-6454-459B-A0CE-6343D0894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1573" y="5565613"/>
            <a:ext cx="752852" cy="10632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973B606-60CF-460E-8700-12374F01A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8735" y="5565613"/>
            <a:ext cx="752852" cy="106328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3C64ABB-1AD1-4340-B836-0F0DF099154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15896" y="5565613"/>
            <a:ext cx="752852" cy="106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5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Find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s</a:t>
            </a:r>
            <a:r>
              <a:rPr lang="en-GB" sz="2800" dirty="0">
                <a:solidFill>
                  <a:prstClr val="black"/>
                </a:solidFill>
              </a:rPr>
              <a:t>um of 225 and 316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Subtract 6 from 372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Order the numbers from smallest to greatest. </a:t>
            </a:r>
            <a:r>
              <a:rPr lang="en-GB" sz="1600" dirty="0">
                <a:solidFill>
                  <a:prstClr val="black"/>
                </a:solidFill>
              </a:rPr>
              <a:t>		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		392 , 329 , 293 , 493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What is the mass of Amir?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A2A480A8-F57E-4611-9EAE-5929E5FAC5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040" b="4093"/>
          <a:stretch/>
        </p:blipFill>
        <p:spPr>
          <a:xfrm>
            <a:off x="3042430" y="4980018"/>
            <a:ext cx="3830368" cy="161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254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Find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s</a:t>
            </a:r>
            <a:r>
              <a:rPr lang="en-GB" sz="2800" dirty="0">
                <a:solidFill>
                  <a:prstClr val="black"/>
                </a:solidFill>
              </a:rPr>
              <a:t>um of 225 and 316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Subtract 6 from 372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Order the numbers from smallest to greatest. </a:t>
            </a:r>
            <a:r>
              <a:rPr lang="en-GB" sz="1600" dirty="0">
                <a:solidFill>
                  <a:prstClr val="black"/>
                </a:solidFill>
              </a:rPr>
              <a:t>		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		392 , 329 , 293 , 493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What is the mass of Amir?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459312" y="213612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5687447" y="130034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5006713" y="3666906"/>
            <a:ext cx="3244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293 , 329 , 392 , 493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7132161" y="536263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 kg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A480A8-F57E-4611-9EAE-5929E5FAC5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040" b="4093"/>
          <a:stretch/>
        </p:blipFill>
        <p:spPr>
          <a:xfrm>
            <a:off x="3042430" y="4980018"/>
            <a:ext cx="3830368" cy="161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7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047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A television costs £356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A tablet costs £283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much do they cost altogether?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Calculate 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the missing number? </a:t>
                </a:r>
              </a:p>
              <a:p>
                <a:pPr lvl="0">
                  <a:defRPr/>
                </a:pPr>
                <a:r>
                  <a:rPr lang="en-GB" sz="1400" dirty="0">
                    <a:solidFill>
                      <a:prstClr val="black"/>
                    </a:solidFill>
                  </a:rPr>
                  <a:t>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376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378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	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047536"/>
              </a:xfrm>
              <a:prstGeom prst="rect">
                <a:avLst/>
              </a:prstGeom>
              <a:blipFill>
                <a:blip r:embed="rId3"/>
                <a:stretch>
                  <a:fillRect l="-1669" t="-1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10989" t="-14151" r="-1025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>
            <a:extLst>
              <a:ext uri="{FF2B5EF4-FFF2-40B4-BE49-F238E27FC236}">
                <a16:creationId xmlns:a16="http://schemas.microsoft.com/office/drawing/2014/main" id="{4556D866-AC34-4E0C-83B5-A800D677568A}"/>
              </a:ext>
            </a:extLst>
          </p:cNvPr>
          <p:cNvSpPr/>
          <p:nvPr/>
        </p:nvSpPr>
        <p:spPr>
          <a:xfrm>
            <a:off x="4405109" y="2991295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1C313A-ED11-43DB-B4E3-10983C0BED40}"/>
              </a:ext>
            </a:extLst>
          </p:cNvPr>
          <p:cNvSpPr/>
          <p:nvPr/>
        </p:nvSpPr>
        <p:spPr>
          <a:xfrm>
            <a:off x="2200081" y="4498427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98B91F-C4C8-41DC-88F7-C177749A36F0}"/>
              </a:ext>
            </a:extLst>
          </p:cNvPr>
          <p:cNvSpPr/>
          <p:nvPr/>
        </p:nvSpPr>
        <p:spPr>
          <a:xfrm>
            <a:off x="1177270" y="5359600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2627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047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A television costs £356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A tablet costs £283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much do they cost altogether?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Calculate 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the missing number? </a:t>
                </a:r>
              </a:p>
              <a:p>
                <a:pPr lvl="0">
                  <a:defRPr/>
                </a:pPr>
                <a:r>
                  <a:rPr lang="en-GB" sz="1400" dirty="0">
                    <a:solidFill>
                      <a:prstClr val="black"/>
                    </a:solidFill>
                  </a:rPr>
                  <a:t>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376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378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	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047536"/>
              </a:xfrm>
              <a:prstGeom prst="rect">
                <a:avLst/>
              </a:prstGeom>
              <a:blipFill>
                <a:blip r:embed="rId3"/>
                <a:stretch>
                  <a:fillRect l="-1669" t="-1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712717" y="214117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£639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10989" t="-14151" r="-1025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4405109" y="2985907"/>
            <a:ext cx="849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470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2200082" y="4490807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377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1177269" y="5359600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56D866-AC34-4E0C-83B5-A800D677568A}"/>
              </a:ext>
            </a:extLst>
          </p:cNvPr>
          <p:cNvSpPr/>
          <p:nvPr/>
        </p:nvSpPr>
        <p:spPr>
          <a:xfrm>
            <a:off x="4405109" y="2991295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1C313A-ED11-43DB-B4E3-10983C0BED40}"/>
              </a:ext>
            </a:extLst>
          </p:cNvPr>
          <p:cNvSpPr/>
          <p:nvPr/>
        </p:nvSpPr>
        <p:spPr>
          <a:xfrm>
            <a:off x="2200081" y="4498427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98B91F-C4C8-41DC-88F7-C177749A36F0}"/>
              </a:ext>
            </a:extLst>
          </p:cNvPr>
          <p:cNvSpPr/>
          <p:nvPr/>
        </p:nvSpPr>
        <p:spPr>
          <a:xfrm>
            <a:off x="1177270" y="5359600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Complete the part-whole model.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If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15, what is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70?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782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789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What is the total mass of the weights?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1669" t="-1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4F3AF126-E5EF-4A6E-8290-A15F9156666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151" y="1445071"/>
            <a:ext cx="1691844" cy="169367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5656410" y="2504814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594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C4ED6D-FD84-4CE3-B4A7-DEE7B4BDFF56}"/>
              </a:ext>
            </a:extLst>
          </p:cNvPr>
          <p:cNvSpPr txBox="1"/>
          <p:nvPr/>
        </p:nvSpPr>
        <p:spPr>
          <a:xfrm>
            <a:off x="6620668" y="2504814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261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31D88C-32D2-4B1D-BA93-E567CB9DC8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0361" b="5211"/>
          <a:stretch/>
        </p:blipFill>
        <p:spPr>
          <a:xfrm>
            <a:off x="2113661" y="5774661"/>
            <a:ext cx="5678677" cy="7078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916DAE8-7413-4774-8C73-677D2820AD07}"/>
              </a:ext>
            </a:extLst>
          </p:cNvPr>
          <p:cNvSpPr/>
          <p:nvPr/>
        </p:nvSpPr>
        <p:spPr>
          <a:xfrm>
            <a:off x="2164563" y="4269391"/>
            <a:ext cx="688699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4596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Complete the part-whole model.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If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15, what is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70?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782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789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What is the total mass of the weights?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1669" t="-1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5923450" y="342900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7856883" y="595930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66 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2164563" y="4272612"/>
            <a:ext cx="688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F3AF126-E5EF-4A6E-8290-A15F9156666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151" y="1445071"/>
            <a:ext cx="1691844" cy="169367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5656410" y="2504814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594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C4ED6D-FD84-4CE3-B4A7-DEE7B4BDFF56}"/>
              </a:ext>
            </a:extLst>
          </p:cNvPr>
          <p:cNvSpPr txBox="1"/>
          <p:nvPr/>
        </p:nvSpPr>
        <p:spPr>
          <a:xfrm>
            <a:off x="6620668" y="2504814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261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98D1E7-5275-4A6C-8F77-FB2B06AA715E}"/>
              </a:ext>
            </a:extLst>
          </p:cNvPr>
          <p:cNvSpPr txBox="1"/>
          <p:nvPr/>
        </p:nvSpPr>
        <p:spPr>
          <a:xfrm>
            <a:off x="6126280" y="1529216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855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31D88C-32D2-4B1D-BA93-E567CB9DC8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0361" b="5211"/>
          <a:stretch/>
        </p:blipFill>
        <p:spPr>
          <a:xfrm>
            <a:off x="2113661" y="5774661"/>
            <a:ext cx="5678677" cy="7078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916DAE8-7413-4774-8C73-677D2820AD07}"/>
              </a:ext>
            </a:extLst>
          </p:cNvPr>
          <p:cNvSpPr/>
          <p:nvPr/>
        </p:nvSpPr>
        <p:spPr>
          <a:xfrm>
            <a:off x="2164563" y="4269391"/>
            <a:ext cx="688699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29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Subtract 28 from 75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Complete the part-whole model.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If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8, what is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20?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the mathematical name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of this shape?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669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7B8F11DA-212E-4A28-B5C3-5D083A612A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907" y="2131609"/>
            <a:ext cx="1691844" cy="169367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BD2E366-AD94-48D6-88EE-4AF3B00D3EC8}"/>
              </a:ext>
            </a:extLst>
          </p:cNvPr>
          <p:cNvSpPr txBox="1"/>
          <p:nvPr/>
        </p:nvSpPr>
        <p:spPr>
          <a:xfrm>
            <a:off x="6778166" y="3191352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F30C79-61A0-4006-A1E0-F9186D1FC9F3}"/>
              </a:ext>
            </a:extLst>
          </p:cNvPr>
          <p:cNvSpPr txBox="1"/>
          <p:nvPr/>
        </p:nvSpPr>
        <p:spPr>
          <a:xfrm>
            <a:off x="7742424" y="3191352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A5DEDEB-D3E3-4673-8A39-BD4EB5F46DF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4122"/>
          <a:stretch/>
        </p:blipFill>
        <p:spPr>
          <a:xfrm rot="5232307">
            <a:off x="7145064" y="5188507"/>
            <a:ext cx="933528" cy="131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0136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Subtract 28 from 75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Complete the part-whole model.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If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8, what is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20?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the mathematical name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of this shape?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669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309604" y="12851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6382928" y="427665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4504599" y="5984054"/>
            <a:ext cx="3001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triangular prism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8F11DA-212E-4A28-B5C3-5D083A612A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907" y="2131609"/>
            <a:ext cx="1691844" cy="169367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BD2E366-AD94-48D6-88EE-4AF3B00D3EC8}"/>
              </a:ext>
            </a:extLst>
          </p:cNvPr>
          <p:cNvSpPr txBox="1"/>
          <p:nvPr/>
        </p:nvSpPr>
        <p:spPr>
          <a:xfrm>
            <a:off x="6778166" y="3191352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F30C79-61A0-4006-A1E0-F9186D1FC9F3}"/>
              </a:ext>
            </a:extLst>
          </p:cNvPr>
          <p:cNvSpPr txBox="1"/>
          <p:nvPr/>
        </p:nvSpPr>
        <p:spPr>
          <a:xfrm>
            <a:off x="7742424" y="3191352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51B2DC-3A29-4604-B333-4DA45CC1118E}"/>
              </a:ext>
            </a:extLst>
          </p:cNvPr>
          <p:cNvSpPr txBox="1"/>
          <p:nvPr/>
        </p:nvSpPr>
        <p:spPr>
          <a:xfrm>
            <a:off x="7248036" y="2215754"/>
            <a:ext cx="72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89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A5DEDEB-D3E3-4673-8A39-BD4EB5F46DF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4122"/>
          <a:stretch/>
        </p:blipFill>
        <p:spPr>
          <a:xfrm rot="5232307">
            <a:off x="7145064" y="5188507"/>
            <a:ext cx="933528" cy="131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75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4" grpId="0"/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Find the difference between 532 and 217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Brett has 59 stickers.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He gives 34 stickers to Kim.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many stickers has he got left?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632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612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447645"/>
              </a:xfrm>
              <a:prstGeom prst="rect">
                <a:avLst/>
              </a:prstGeom>
              <a:blipFill>
                <a:blip r:embed="rId3"/>
                <a:stretch>
                  <a:fillRect l="-1669" t="-11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FF4A7283-1444-40BD-95C1-A4D5EB39F627}"/>
              </a:ext>
            </a:extLst>
          </p:cNvPr>
          <p:cNvSpPr/>
          <p:nvPr/>
        </p:nvSpPr>
        <p:spPr>
          <a:xfrm>
            <a:off x="2208589" y="446413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586C8D-EA68-423A-8BF3-428D14B75EBA}"/>
              </a:ext>
            </a:extLst>
          </p:cNvPr>
          <p:cNvSpPr/>
          <p:nvPr/>
        </p:nvSpPr>
        <p:spPr>
          <a:xfrm>
            <a:off x="2633311" y="562187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0110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Find the difference between 532 and 217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Brett has 59 stickers.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He gives 34 stickers to Kim.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many stickers has he got left?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632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612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447645"/>
              </a:xfrm>
              <a:prstGeom prst="rect">
                <a:avLst/>
              </a:prstGeom>
              <a:blipFill>
                <a:blip r:embed="rId3"/>
                <a:stretch>
                  <a:fillRect l="-1669" t="-11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537958" y="175974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6537957" y="329692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2633309" y="5621846"/>
            <a:ext cx="849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2208589" y="4474301"/>
            <a:ext cx="849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4A7283-1444-40BD-95C1-A4D5EB39F627}"/>
              </a:ext>
            </a:extLst>
          </p:cNvPr>
          <p:cNvSpPr/>
          <p:nvPr/>
        </p:nvSpPr>
        <p:spPr>
          <a:xfrm>
            <a:off x="2208589" y="446413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586C8D-EA68-423A-8BF3-428D14B75EBA}"/>
              </a:ext>
            </a:extLst>
          </p:cNvPr>
          <p:cNvSpPr/>
          <p:nvPr/>
        </p:nvSpPr>
        <p:spPr>
          <a:xfrm>
            <a:off x="2633311" y="562187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41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649 subtract 384?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Fill in the missing digits in the calculation.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          </a:t>
                </a: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743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943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the temperature?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B459EDDD-3D27-408F-B227-E169BA1D1F8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0229651"/>
                  </p:ext>
                </p:extLst>
              </p:nvPr>
            </p:nvGraphicFramePr>
            <p:xfrm>
              <a:off x="3018251" y="2818547"/>
              <a:ext cx="1583676" cy="1554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5919">
                      <a:extLst>
                        <a:ext uri="{9D8B030D-6E8A-4147-A177-3AD203B41FA5}">
                          <a16:colId xmlns:a16="http://schemas.microsoft.com/office/drawing/2014/main" val="1165400402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434941023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6375727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017995937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50195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b="0" i="1" dirty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+</m:t>
                                </m:r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6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6110653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8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0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14743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B459EDDD-3D27-408F-B227-E169BA1D1F8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0229651"/>
                  </p:ext>
                </p:extLst>
              </p:nvPr>
            </p:nvGraphicFramePr>
            <p:xfrm>
              <a:off x="3018251" y="2818547"/>
              <a:ext cx="1583676" cy="1554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5919">
                      <a:extLst>
                        <a:ext uri="{9D8B030D-6E8A-4147-A177-3AD203B41FA5}">
                          <a16:colId xmlns:a16="http://schemas.microsoft.com/office/drawing/2014/main" val="1165400402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434941023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6375727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017995937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50195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3077" t="-109302" r="-306154" b="-1313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6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61106534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8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0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1474342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E447C2A-5CF6-4F07-B0A2-19B49D614343}"/>
              </a:ext>
            </a:extLst>
          </p:cNvPr>
          <p:cNvCxnSpPr/>
          <p:nvPr/>
        </p:nvCxnSpPr>
        <p:spPr>
          <a:xfrm>
            <a:off x="3412890" y="3857397"/>
            <a:ext cx="11890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6AACCAC-F25C-4F5C-8063-28135CEBE2A6}"/>
              </a:ext>
            </a:extLst>
          </p:cNvPr>
          <p:cNvCxnSpPr/>
          <p:nvPr/>
        </p:nvCxnSpPr>
        <p:spPr>
          <a:xfrm>
            <a:off x="3412893" y="4368483"/>
            <a:ext cx="11890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21182EBA-E7BB-46CC-B6B0-C4BE5E7B6799}"/>
              </a:ext>
            </a:extLst>
          </p:cNvPr>
          <p:cNvSpPr/>
          <p:nvPr/>
        </p:nvSpPr>
        <p:spPr>
          <a:xfrm>
            <a:off x="1202535" y="470882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8585356-066E-4E7B-9263-8937E919B991}"/>
              </a:ext>
            </a:extLst>
          </p:cNvPr>
          <p:cNvGrpSpPr/>
          <p:nvPr/>
        </p:nvGrpSpPr>
        <p:grpSpPr>
          <a:xfrm rot="16200000">
            <a:off x="6124080" y="3939031"/>
            <a:ext cx="4090573" cy="1126303"/>
            <a:chOff x="1957988" y="5556857"/>
            <a:chExt cx="5904849" cy="1625849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BAB6A75-7D88-4A8E-BC2E-3214F44C4A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7988" y="5556857"/>
              <a:ext cx="5904849" cy="93057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97BDAE6-CACA-4F41-ACCE-1EAEF8F4245A}"/>
                </a:ext>
              </a:extLst>
            </p:cNvPr>
            <p:cNvSpPr/>
            <p:nvPr/>
          </p:nvSpPr>
          <p:spPr>
            <a:xfrm rot="5400000">
              <a:off x="2847010" y="5746052"/>
              <a:ext cx="410187" cy="538343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4CCF23D-E796-4CD6-9CF7-130B23D1FABA}"/>
                </a:ext>
              </a:extLst>
            </p:cNvPr>
            <p:cNvSpPr/>
            <p:nvPr/>
          </p:nvSpPr>
          <p:spPr>
            <a:xfrm rot="16200000">
              <a:off x="1991759" y="5601594"/>
              <a:ext cx="855430" cy="840181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634B2BA1-EC25-4662-83D5-AB11D399CC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18773" y="6043360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BD33C9BD-6B9C-4DE6-BD55-B457724FD2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723785" y="6022143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0FAF98C-D0BE-437D-9D12-FD85AC2FDE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75850" y="6057704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9C0FCA54-1607-4573-B242-44BB3FCBBC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60734" y="6037016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D53F0CE-CC2E-46D9-8ED3-F54F106A25D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06297" y="602926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7023312-CC10-456E-AC15-531E62BAF17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21278" y="608729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A6B19DF-8393-4A39-B6FD-6028C5788EA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174601" y="608729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A08B79C-AA56-435C-A617-ED70F894BC2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27924" y="608729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B4A79A97-660E-404A-8156-36ACF2C343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81247" y="608729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0DA3536B-9297-4D09-9DFE-A7BA33B28A2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34569" y="6079351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Rectangle 31">
                  <a:extLst>
                    <a:ext uri="{FF2B5EF4-FFF2-40B4-BE49-F238E27FC236}">
                      <a16:creationId xmlns:a16="http://schemas.microsoft.com/office/drawing/2014/main" id="{5BF9D87B-13ED-4518-AE98-860146AAB5AE}"/>
                    </a:ext>
                  </a:extLst>
                </p:cNvPr>
                <p:cNvSpPr/>
                <p:nvPr/>
              </p:nvSpPr>
              <p:spPr>
                <a:xfrm rot="5400000">
                  <a:off x="2547859" y="6390357"/>
                  <a:ext cx="854962" cy="72973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2" name="Rectangle 31">
                  <a:extLst>
                    <a:ext uri="{FF2B5EF4-FFF2-40B4-BE49-F238E27FC236}">
                      <a16:creationId xmlns:a16="http://schemas.microsoft.com/office/drawing/2014/main" id="{5BF9D87B-13ED-4518-AE98-860146AAB5A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2547859" y="6390357"/>
                  <a:ext cx="854962" cy="729736"/>
                </a:xfrm>
                <a:prstGeom prst="rect">
                  <a:avLst/>
                </a:prstGeom>
                <a:blipFill>
                  <a:blip r:embed="rId7"/>
                  <a:stretch>
                    <a:fillRect l="-6186" r="-7216" b="-2048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Rectangle 32">
                  <a:extLst>
                    <a:ext uri="{FF2B5EF4-FFF2-40B4-BE49-F238E27FC236}">
                      <a16:creationId xmlns:a16="http://schemas.microsoft.com/office/drawing/2014/main" id="{4C6B7E0F-8640-4828-8A17-D581CE8691ED}"/>
                    </a:ext>
                  </a:extLst>
                </p:cNvPr>
                <p:cNvSpPr/>
                <p:nvPr/>
              </p:nvSpPr>
              <p:spPr>
                <a:xfrm rot="5400000">
                  <a:off x="3544944" y="6416469"/>
                  <a:ext cx="676789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10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3" name="Rectangle 32">
                  <a:extLst>
                    <a:ext uri="{FF2B5EF4-FFF2-40B4-BE49-F238E27FC236}">
                      <a16:creationId xmlns:a16="http://schemas.microsoft.com/office/drawing/2014/main" id="{4C6B7E0F-8640-4828-8A17-D581CE8691E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3544944" y="6416469"/>
                  <a:ext cx="676789" cy="505523"/>
                </a:xfrm>
                <a:prstGeom prst="rect">
                  <a:avLst/>
                </a:prstGeom>
                <a:blipFill>
                  <a:blip r:embed="rId8"/>
                  <a:stretch>
                    <a:fillRect l="-35065" r="-35065" b="-7543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FB0A05CE-53D5-4E6A-88E8-5ED776BF2D85}"/>
                    </a:ext>
                  </a:extLst>
                </p:cNvPr>
                <p:cNvSpPr/>
                <p:nvPr/>
              </p:nvSpPr>
              <p:spPr>
                <a:xfrm rot="5400000">
                  <a:off x="4399224" y="6416472"/>
                  <a:ext cx="676790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20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FB0A05CE-53D5-4E6A-88E8-5ED776BF2D8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4399224" y="6416472"/>
                  <a:ext cx="676790" cy="505523"/>
                </a:xfrm>
                <a:prstGeom prst="rect">
                  <a:avLst/>
                </a:prstGeom>
                <a:blipFill>
                  <a:blip r:embed="rId9"/>
                  <a:stretch>
                    <a:fillRect l="-35065" r="-35065" b="-7241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8471C462-D631-4616-A9BC-EBFE7D1BC7C1}"/>
                    </a:ext>
                  </a:extLst>
                </p:cNvPr>
                <p:cNvSpPr/>
                <p:nvPr/>
              </p:nvSpPr>
              <p:spPr>
                <a:xfrm rot="5400000">
                  <a:off x="5285251" y="6416472"/>
                  <a:ext cx="676788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30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8471C462-D631-4616-A9BC-EBFE7D1BC7C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5285251" y="6416472"/>
                  <a:ext cx="676788" cy="505523"/>
                </a:xfrm>
                <a:prstGeom prst="rect">
                  <a:avLst/>
                </a:prstGeom>
                <a:blipFill>
                  <a:blip r:embed="rId10"/>
                  <a:stretch>
                    <a:fillRect l="-35065" r="-35065" b="-7543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A7B87C39-D326-4C99-95D7-65AE3FFFA158}"/>
                    </a:ext>
                  </a:extLst>
                </p:cNvPr>
                <p:cNvSpPr/>
                <p:nvPr/>
              </p:nvSpPr>
              <p:spPr>
                <a:xfrm rot="5400000">
                  <a:off x="6133186" y="6416465"/>
                  <a:ext cx="676788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40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A7B87C39-D326-4C99-95D7-65AE3FFFA15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133186" y="6416465"/>
                  <a:ext cx="676788" cy="505523"/>
                </a:xfrm>
                <a:prstGeom prst="rect">
                  <a:avLst/>
                </a:prstGeom>
                <a:blipFill>
                  <a:blip r:embed="rId11"/>
                  <a:stretch>
                    <a:fillRect l="-35065" r="-35065" b="-7241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4D7A8DCB-32A2-4C0C-8EF8-C7A3F8636938}"/>
                    </a:ext>
                  </a:extLst>
                </p:cNvPr>
                <p:cNvSpPr/>
                <p:nvPr/>
              </p:nvSpPr>
              <p:spPr>
                <a:xfrm rot="5400000">
                  <a:off x="6993817" y="6416462"/>
                  <a:ext cx="676789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50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4D7A8DCB-32A2-4C0C-8EF8-C7A3F863693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993817" y="6416462"/>
                  <a:ext cx="676789" cy="505523"/>
                </a:xfrm>
                <a:prstGeom prst="rect">
                  <a:avLst/>
                </a:prstGeom>
                <a:blipFill>
                  <a:blip r:embed="rId12"/>
                  <a:stretch>
                    <a:fillRect l="-35065" r="-35065" b="-7543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0EF1CFE-16CB-4540-9DE7-78A33A345B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62841" y="602926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4466592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649 subtract 384?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Fill in the missing digits in the calculation.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          </a:t>
                </a: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743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943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the temperature?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5169871" y="12851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265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1192925" y="4708823"/>
            <a:ext cx="859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B459EDDD-3D27-408F-B227-E169BA1D1F80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3018251" y="2818547"/>
              <a:ext cx="1583676" cy="1554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5919">
                      <a:extLst>
                        <a:ext uri="{9D8B030D-6E8A-4147-A177-3AD203B41FA5}">
                          <a16:colId xmlns:a16="http://schemas.microsoft.com/office/drawing/2014/main" val="1165400402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434941023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6375727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017995937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50195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b="0" i="1" dirty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+</m:t>
                                </m:r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6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6110653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8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0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14743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B459EDDD-3D27-408F-B227-E169BA1D1F8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0229651"/>
                  </p:ext>
                </p:extLst>
              </p:nvPr>
            </p:nvGraphicFramePr>
            <p:xfrm>
              <a:off x="3018251" y="2818547"/>
              <a:ext cx="1583676" cy="1554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5919">
                      <a:extLst>
                        <a:ext uri="{9D8B030D-6E8A-4147-A177-3AD203B41FA5}">
                          <a16:colId xmlns:a16="http://schemas.microsoft.com/office/drawing/2014/main" val="1165400402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434941023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6375727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017995937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50195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3077" t="-109302" r="-306154" b="-1313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6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61106534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8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0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147434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4208361" y="3334177"/>
            <a:ext cx="393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07A772-8A12-48F4-9A39-04A3477F0454}"/>
              </a:ext>
            </a:extLst>
          </p:cNvPr>
          <p:cNvSpPr txBox="1"/>
          <p:nvPr/>
        </p:nvSpPr>
        <p:spPr>
          <a:xfrm>
            <a:off x="3810089" y="2827555"/>
            <a:ext cx="393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E447C2A-5CF6-4F07-B0A2-19B49D614343}"/>
              </a:ext>
            </a:extLst>
          </p:cNvPr>
          <p:cNvCxnSpPr/>
          <p:nvPr/>
        </p:nvCxnSpPr>
        <p:spPr>
          <a:xfrm>
            <a:off x="3412890" y="3857397"/>
            <a:ext cx="11890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6AACCAC-F25C-4F5C-8063-28135CEBE2A6}"/>
              </a:ext>
            </a:extLst>
          </p:cNvPr>
          <p:cNvCxnSpPr/>
          <p:nvPr/>
        </p:nvCxnSpPr>
        <p:spPr>
          <a:xfrm>
            <a:off x="3412893" y="4368483"/>
            <a:ext cx="11890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21182EBA-E7BB-46CC-B6B0-C4BE5E7B6799}"/>
              </a:ext>
            </a:extLst>
          </p:cNvPr>
          <p:cNvSpPr/>
          <p:nvPr/>
        </p:nvSpPr>
        <p:spPr>
          <a:xfrm>
            <a:off x="1202535" y="470882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F758276-394D-4363-B10D-2103CCF1E717}"/>
              </a:ext>
            </a:extLst>
          </p:cNvPr>
          <p:cNvSpPr txBox="1"/>
          <p:nvPr/>
        </p:nvSpPr>
        <p:spPr>
          <a:xfrm>
            <a:off x="5515602" y="556076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5°C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8585356-066E-4E7B-9263-8937E919B991}"/>
              </a:ext>
            </a:extLst>
          </p:cNvPr>
          <p:cNvGrpSpPr/>
          <p:nvPr/>
        </p:nvGrpSpPr>
        <p:grpSpPr>
          <a:xfrm rot="16200000">
            <a:off x="6124080" y="3939031"/>
            <a:ext cx="4090573" cy="1126303"/>
            <a:chOff x="1957988" y="5556857"/>
            <a:chExt cx="5904849" cy="1625849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BAB6A75-7D88-4A8E-BC2E-3214F44C4A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7988" y="5556857"/>
              <a:ext cx="5904849" cy="93057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97BDAE6-CACA-4F41-ACCE-1EAEF8F4245A}"/>
                </a:ext>
              </a:extLst>
            </p:cNvPr>
            <p:cNvSpPr/>
            <p:nvPr/>
          </p:nvSpPr>
          <p:spPr>
            <a:xfrm rot="5400000">
              <a:off x="2847010" y="5746052"/>
              <a:ext cx="410187" cy="538343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4CCF23D-E796-4CD6-9CF7-130B23D1FABA}"/>
                </a:ext>
              </a:extLst>
            </p:cNvPr>
            <p:cNvSpPr/>
            <p:nvPr/>
          </p:nvSpPr>
          <p:spPr>
            <a:xfrm rot="16200000">
              <a:off x="1991759" y="5601594"/>
              <a:ext cx="855430" cy="840181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634B2BA1-EC25-4662-83D5-AB11D399CC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18773" y="6043360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BD33C9BD-6B9C-4DE6-BD55-B457724FD2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723785" y="6022143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0FAF98C-D0BE-437D-9D12-FD85AC2FDE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75850" y="6057704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9C0FCA54-1607-4573-B242-44BB3FCBBC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60734" y="6037016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D53F0CE-CC2E-46D9-8ED3-F54F106A25D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06297" y="602926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7023312-CC10-456E-AC15-531E62BAF17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21278" y="608729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A6B19DF-8393-4A39-B6FD-6028C5788EA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174601" y="608729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A08B79C-AA56-435C-A617-ED70F894BC2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27924" y="608729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B4A79A97-660E-404A-8156-36ACF2C343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81247" y="608729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0DA3536B-9297-4D09-9DFE-A7BA33B28A2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34569" y="6079351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Rectangle 31">
                  <a:extLst>
                    <a:ext uri="{FF2B5EF4-FFF2-40B4-BE49-F238E27FC236}">
                      <a16:creationId xmlns:a16="http://schemas.microsoft.com/office/drawing/2014/main" id="{5BF9D87B-13ED-4518-AE98-860146AAB5AE}"/>
                    </a:ext>
                  </a:extLst>
                </p:cNvPr>
                <p:cNvSpPr/>
                <p:nvPr/>
              </p:nvSpPr>
              <p:spPr>
                <a:xfrm rot="5400000">
                  <a:off x="2547859" y="6390357"/>
                  <a:ext cx="854962" cy="72973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2" name="Rectangle 31">
                  <a:extLst>
                    <a:ext uri="{FF2B5EF4-FFF2-40B4-BE49-F238E27FC236}">
                      <a16:creationId xmlns:a16="http://schemas.microsoft.com/office/drawing/2014/main" id="{5BF9D87B-13ED-4518-AE98-860146AAB5A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2547859" y="6390357"/>
                  <a:ext cx="854962" cy="729736"/>
                </a:xfrm>
                <a:prstGeom prst="rect">
                  <a:avLst/>
                </a:prstGeom>
                <a:blipFill>
                  <a:blip r:embed="rId7"/>
                  <a:stretch>
                    <a:fillRect l="-6186" r="-7216" b="-2048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Rectangle 32">
                  <a:extLst>
                    <a:ext uri="{FF2B5EF4-FFF2-40B4-BE49-F238E27FC236}">
                      <a16:creationId xmlns:a16="http://schemas.microsoft.com/office/drawing/2014/main" id="{4C6B7E0F-8640-4828-8A17-D581CE8691ED}"/>
                    </a:ext>
                  </a:extLst>
                </p:cNvPr>
                <p:cNvSpPr/>
                <p:nvPr/>
              </p:nvSpPr>
              <p:spPr>
                <a:xfrm rot="5400000">
                  <a:off x="3544944" y="6416469"/>
                  <a:ext cx="676789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10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3" name="Rectangle 32">
                  <a:extLst>
                    <a:ext uri="{FF2B5EF4-FFF2-40B4-BE49-F238E27FC236}">
                      <a16:creationId xmlns:a16="http://schemas.microsoft.com/office/drawing/2014/main" id="{4C6B7E0F-8640-4828-8A17-D581CE8691E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3544944" y="6416469"/>
                  <a:ext cx="676789" cy="505523"/>
                </a:xfrm>
                <a:prstGeom prst="rect">
                  <a:avLst/>
                </a:prstGeom>
                <a:blipFill>
                  <a:blip r:embed="rId8"/>
                  <a:stretch>
                    <a:fillRect l="-35065" r="-35065" b="-7543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FB0A05CE-53D5-4E6A-88E8-5ED776BF2D85}"/>
                    </a:ext>
                  </a:extLst>
                </p:cNvPr>
                <p:cNvSpPr/>
                <p:nvPr/>
              </p:nvSpPr>
              <p:spPr>
                <a:xfrm rot="5400000">
                  <a:off x="4399224" y="6416472"/>
                  <a:ext cx="676790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20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FB0A05CE-53D5-4E6A-88E8-5ED776BF2D8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4399224" y="6416472"/>
                  <a:ext cx="676790" cy="505523"/>
                </a:xfrm>
                <a:prstGeom prst="rect">
                  <a:avLst/>
                </a:prstGeom>
                <a:blipFill>
                  <a:blip r:embed="rId9"/>
                  <a:stretch>
                    <a:fillRect l="-35065" r="-35065" b="-7241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8471C462-D631-4616-A9BC-EBFE7D1BC7C1}"/>
                    </a:ext>
                  </a:extLst>
                </p:cNvPr>
                <p:cNvSpPr/>
                <p:nvPr/>
              </p:nvSpPr>
              <p:spPr>
                <a:xfrm rot="5400000">
                  <a:off x="5285251" y="6416472"/>
                  <a:ext cx="676788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30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8471C462-D631-4616-A9BC-EBFE7D1BC7C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5285251" y="6416472"/>
                  <a:ext cx="676788" cy="505523"/>
                </a:xfrm>
                <a:prstGeom prst="rect">
                  <a:avLst/>
                </a:prstGeom>
                <a:blipFill>
                  <a:blip r:embed="rId10"/>
                  <a:stretch>
                    <a:fillRect l="-35065" r="-35065" b="-7543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A7B87C39-D326-4C99-95D7-65AE3FFFA158}"/>
                    </a:ext>
                  </a:extLst>
                </p:cNvPr>
                <p:cNvSpPr/>
                <p:nvPr/>
              </p:nvSpPr>
              <p:spPr>
                <a:xfrm rot="5400000">
                  <a:off x="6133186" y="6416465"/>
                  <a:ext cx="676788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40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A7B87C39-D326-4C99-95D7-65AE3FFFA15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133186" y="6416465"/>
                  <a:ext cx="676788" cy="505523"/>
                </a:xfrm>
                <a:prstGeom prst="rect">
                  <a:avLst/>
                </a:prstGeom>
                <a:blipFill>
                  <a:blip r:embed="rId11"/>
                  <a:stretch>
                    <a:fillRect l="-35065" r="-35065" b="-7241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4D7A8DCB-32A2-4C0C-8EF8-C7A3F8636938}"/>
                    </a:ext>
                  </a:extLst>
                </p:cNvPr>
                <p:cNvSpPr/>
                <p:nvPr/>
              </p:nvSpPr>
              <p:spPr>
                <a:xfrm rot="5400000">
                  <a:off x="6993817" y="6416462"/>
                  <a:ext cx="676789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50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4D7A8DCB-32A2-4C0C-8EF8-C7A3F863693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993817" y="6416462"/>
                  <a:ext cx="676789" cy="505523"/>
                </a:xfrm>
                <a:prstGeom prst="rect">
                  <a:avLst/>
                </a:prstGeom>
                <a:blipFill>
                  <a:blip r:embed="rId12"/>
                  <a:stretch>
                    <a:fillRect l="-35065" r="-35065" b="-7543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0EF1CFE-16CB-4540-9DE7-78A33A345B6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62841" y="602926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CFD60061-A84A-4EAF-8E1C-11DA142782AC}"/>
              </a:ext>
            </a:extLst>
          </p:cNvPr>
          <p:cNvSpPr txBox="1"/>
          <p:nvPr/>
        </p:nvSpPr>
        <p:spPr>
          <a:xfrm>
            <a:off x="3816648" y="4300618"/>
            <a:ext cx="393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rgbClr val="FF0000"/>
                </a:solidFill>
                <a:latin typeface="Calibri" panose="020F0502020204030204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6242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0" grpId="0"/>
      <p:bldP spid="15" grpId="0"/>
      <p:bldP spid="18" grpId="0"/>
      <p:bldP spid="3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Amir jumps 118 cm.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Mo jumps 91 cm.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far do they jump in total?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Complete the bar model.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Compare using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	</a:t>
                </a:r>
                <a:r>
                  <a:rPr lang="en-GB" sz="1400" dirty="0">
                    <a:solidFill>
                      <a:prstClr val="black"/>
                    </a:solidFill>
                  </a:rPr>
                  <a:t>	</a:t>
                </a:r>
                <a:endParaRPr lang="en-GB" sz="2800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635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30          635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300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many faces does the shape have?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669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FF1AA23-5DD7-4A16-B488-73E98BA514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363905"/>
              </p:ext>
            </p:extLst>
          </p:nvPr>
        </p:nvGraphicFramePr>
        <p:xfrm>
          <a:off x="5539792" y="3009427"/>
          <a:ext cx="2962262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5950">
                  <a:extLst>
                    <a:ext uri="{9D8B030D-6E8A-4147-A177-3AD203B41FA5}">
                      <a16:colId xmlns:a16="http://schemas.microsoft.com/office/drawing/2014/main" val="746914978"/>
                    </a:ext>
                  </a:extLst>
                </a:gridCol>
                <a:gridCol w="1036312">
                  <a:extLst>
                    <a:ext uri="{9D8B030D-6E8A-4147-A177-3AD203B41FA5}">
                      <a16:colId xmlns:a16="http://schemas.microsoft.com/office/drawing/2014/main" val="336461814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1400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638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193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7290529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D14AB47F-75A0-4446-8CCB-9927972760F7}"/>
              </a:ext>
            </a:extLst>
          </p:cNvPr>
          <p:cNvSpPr/>
          <p:nvPr/>
        </p:nvSpPr>
        <p:spPr>
          <a:xfrm>
            <a:off x="2764782" y="4943039"/>
            <a:ext cx="455290" cy="45529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08CDCC8-EE47-4F21-9839-0C224153B9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0923" y="5503324"/>
            <a:ext cx="1475057" cy="112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5942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Amir jumps 118 cm.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Mo jumps 91 cm.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far do they jump in total?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Complete the bar model.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Compare using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	</a:t>
                </a:r>
                <a:r>
                  <a:rPr lang="en-GB" sz="1400" dirty="0">
                    <a:solidFill>
                      <a:prstClr val="black"/>
                    </a:solidFill>
                  </a:rPr>
                  <a:t>	</a:t>
                </a:r>
                <a:endParaRPr lang="en-GB" sz="2800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635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30          635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300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many faces does the shape have?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669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7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5918229" y="215836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209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8495980" y="5803436"/>
            <a:ext cx="7374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EC29F57-0F36-4254-BF44-47B85B57D43F}"/>
                  </a:ext>
                </a:extLst>
              </p:cNvPr>
              <p:cNvSpPr txBox="1"/>
              <p:nvPr/>
            </p:nvSpPr>
            <p:spPr>
              <a:xfrm>
                <a:off x="2764782" y="4909074"/>
                <a:ext cx="4642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EC29F57-0F36-4254-BF44-47B85B57D4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4782" y="4909074"/>
                <a:ext cx="46423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FF1AA23-5DD7-4A16-B488-73E98BA5149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39792" y="3009427"/>
          <a:ext cx="2962262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5950">
                  <a:extLst>
                    <a:ext uri="{9D8B030D-6E8A-4147-A177-3AD203B41FA5}">
                      <a16:colId xmlns:a16="http://schemas.microsoft.com/office/drawing/2014/main" val="746914978"/>
                    </a:ext>
                  </a:extLst>
                </a:gridCol>
                <a:gridCol w="1036312">
                  <a:extLst>
                    <a:ext uri="{9D8B030D-6E8A-4147-A177-3AD203B41FA5}">
                      <a16:colId xmlns:a16="http://schemas.microsoft.com/office/drawing/2014/main" val="336461814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1400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638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193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7290529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5539792" y="2987709"/>
            <a:ext cx="29622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831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14AB47F-75A0-4446-8CCB-9927972760F7}"/>
              </a:ext>
            </a:extLst>
          </p:cNvPr>
          <p:cNvSpPr/>
          <p:nvPr/>
        </p:nvSpPr>
        <p:spPr>
          <a:xfrm>
            <a:off x="2764782" y="4943039"/>
            <a:ext cx="455290" cy="45529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08CDCC8-EE47-4F21-9839-0C224153B9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0923" y="5503324"/>
            <a:ext cx="1475057" cy="112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0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4" grpId="0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Calculate 430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/>
                  <a:t>Add 648 and 251 together.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87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the mass of the orange?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		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3970318"/>
              </a:xfrm>
              <a:prstGeom prst="rect">
                <a:avLst/>
              </a:prstGeom>
              <a:blipFill>
                <a:blip r:embed="rId3"/>
                <a:stretch>
                  <a:fillRect l="-1669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7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5E007968-54E3-44D1-9AF9-C51B92E0A5C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346"/>
          <a:stretch/>
        </p:blipFill>
        <p:spPr>
          <a:xfrm>
            <a:off x="2892706" y="4444595"/>
            <a:ext cx="4120588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277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Calculate 430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/>
                  <a:t>Add 648 and 251 together.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87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the mass of the orange?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		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3970318"/>
              </a:xfrm>
              <a:prstGeom prst="rect">
                <a:avLst/>
              </a:prstGeom>
              <a:blipFill>
                <a:blip r:embed="rId3"/>
                <a:stretch>
                  <a:fillRect l="-1669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248253" y="128626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7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5378371" y="215106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899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36C93D-A311-4627-B04D-5817E612C4EE}"/>
              </a:ext>
            </a:extLst>
          </p:cNvPr>
          <p:cNvSpPr txBox="1"/>
          <p:nvPr/>
        </p:nvSpPr>
        <p:spPr>
          <a:xfrm>
            <a:off x="7108680" y="5072698"/>
            <a:ext cx="1730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70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007968-54E3-44D1-9AF9-C51B92E0A5C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346"/>
          <a:stretch/>
        </p:blipFill>
        <p:spPr>
          <a:xfrm>
            <a:off x="2892706" y="4444595"/>
            <a:ext cx="4120588" cy="19621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597FCEF-9B49-4B57-A3B6-6B6A85DE566E}"/>
              </a:ext>
            </a:extLst>
          </p:cNvPr>
          <p:cNvSpPr txBox="1"/>
          <p:nvPr/>
        </p:nvSpPr>
        <p:spPr>
          <a:xfrm>
            <a:off x="3884852" y="300393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</p:spTree>
    <p:extLst>
      <p:ext uri="{BB962C8B-B14F-4D97-AF65-F5344CB8AC3E}">
        <p14:creationId xmlns:p14="http://schemas.microsoft.com/office/powerpoint/2010/main" val="143475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/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861701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Subtract 57 from 204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What is the missing digit?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What are the next two numbers in this sequence? 	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		178 , 188 , 198 ,             ,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How many sides does a hexagon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A9874E64-8C71-4CC9-A513-3BEFB487AE8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68039669"/>
                  </p:ext>
                </p:extLst>
              </p:nvPr>
            </p:nvGraphicFramePr>
            <p:xfrm>
              <a:off x="5503785" y="2145754"/>
              <a:ext cx="1583676" cy="1554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5919">
                      <a:extLst>
                        <a:ext uri="{9D8B030D-6E8A-4147-A177-3AD203B41FA5}">
                          <a16:colId xmlns:a16="http://schemas.microsoft.com/office/drawing/2014/main" val="1165400402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434941023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6375727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017995937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5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8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50195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6110653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5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14743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A9874E64-8C71-4CC9-A513-3BEFB487AE8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68039669"/>
                  </p:ext>
                </p:extLst>
              </p:nvPr>
            </p:nvGraphicFramePr>
            <p:xfrm>
              <a:off x="5503785" y="2145754"/>
              <a:ext cx="1583676" cy="1554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5919">
                      <a:extLst>
                        <a:ext uri="{9D8B030D-6E8A-4147-A177-3AD203B41FA5}">
                          <a16:colId xmlns:a16="http://schemas.microsoft.com/office/drawing/2014/main" val="1165400402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434941023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6375727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017995937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5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8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50195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538" t="-109302" r="-306154" b="-1325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61106534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5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1474342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2BAEC1F-5790-4D69-9414-2E43104B7B09}"/>
              </a:ext>
            </a:extLst>
          </p:cNvPr>
          <p:cNvCxnSpPr/>
          <p:nvPr/>
        </p:nvCxnSpPr>
        <p:spPr>
          <a:xfrm>
            <a:off x="5898424" y="3191269"/>
            <a:ext cx="11890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BA85C07-2E7E-4FBE-B43A-E49CA074777D}"/>
              </a:ext>
            </a:extLst>
          </p:cNvPr>
          <p:cNvCxnSpPr/>
          <p:nvPr/>
        </p:nvCxnSpPr>
        <p:spPr>
          <a:xfrm>
            <a:off x="5898427" y="3702355"/>
            <a:ext cx="11890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79260519-CEAA-448C-BBF0-6471E366B39D}"/>
              </a:ext>
            </a:extLst>
          </p:cNvPr>
          <p:cNvSpPr/>
          <p:nvPr/>
        </p:nvSpPr>
        <p:spPr>
          <a:xfrm>
            <a:off x="3609868" y="4554352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0285DC5-4BDB-4FAA-8C12-8AA0B52154F3}"/>
              </a:ext>
            </a:extLst>
          </p:cNvPr>
          <p:cNvSpPr/>
          <p:nvPr/>
        </p:nvSpPr>
        <p:spPr>
          <a:xfrm>
            <a:off x="4826429" y="4553658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7199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861701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Subtract 57 from 204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</a:t>
            </a:r>
            <a:r>
              <a:rPr lang="en-GB" sz="2800" dirty="0">
                <a:solidFill>
                  <a:prstClr val="black"/>
                </a:solidFill>
              </a:rPr>
              <a:t>What is the missing digit?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</a:t>
            </a:r>
            <a:r>
              <a:rPr lang="en-GB" sz="2800" dirty="0">
                <a:solidFill>
                  <a:prstClr val="black"/>
                </a:solidFill>
              </a:rPr>
              <a:t>What are the next two numbers in this sequence? 	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		178 , 188 , 198 ,             ,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	</a:t>
            </a:r>
            <a:r>
              <a:rPr lang="en-GB" sz="2800" dirty="0">
                <a:solidFill>
                  <a:prstClr val="black"/>
                </a:solidFill>
              </a:rPr>
              <a:t>How many sides does a hexagon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537105" y="12851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7184608" y="5420497"/>
            <a:ext cx="52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3609868" y="4553658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A9874E64-8C71-4CC9-A513-3BEFB487AE82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5503785" y="2145754"/>
              <a:ext cx="1583676" cy="1554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5919">
                      <a:extLst>
                        <a:ext uri="{9D8B030D-6E8A-4147-A177-3AD203B41FA5}">
                          <a16:colId xmlns:a16="http://schemas.microsoft.com/office/drawing/2014/main" val="1165400402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434941023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6375727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017995937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5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8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50195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6110653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5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14743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A9874E64-8C71-4CC9-A513-3BEFB487AE8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68039669"/>
                  </p:ext>
                </p:extLst>
              </p:nvPr>
            </p:nvGraphicFramePr>
            <p:xfrm>
              <a:off x="5503785" y="2145754"/>
              <a:ext cx="1583676" cy="1554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95919">
                      <a:extLst>
                        <a:ext uri="{9D8B030D-6E8A-4147-A177-3AD203B41FA5}">
                          <a16:colId xmlns:a16="http://schemas.microsoft.com/office/drawing/2014/main" val="1165400402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434941023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6375727"/>
                        </a:ext>
                      </a:extLst>
                    </a:gridCol>
                    <a:gridCol w="395919">
                      <a:extLst>
                        <a:ext uri="{9D8B030D-6E8A-4147-A177-3AD203B41FA5}">
                          <a16:colId xmlns:a16="http://schemas.microsoft.com/office/drawing/2014/main" val="1017995937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5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8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50195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538" t="-109302" r="-306154" b="-1325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61106534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>
                              <a:solidFill>
                                <a:schemeClr val="tx1"/>
                              </a:solidFill>
                            </a:rPr>
                            <a:t>5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bg2">
                              <a:lumMod val="9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6147434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6295622" y="3191269"/>
            <a:ext cx="409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BE6176-7422-47D1-A118-84907F0F4E43}"/>
              </a:ext>
            </a:extLst>
          </p:cNvPr>
          <p:cNvSpPr txBox="1"/>
          <p:nvPr/>
        </p:nvSpPr>
        <p:spPr>
          <a:xfrm>
            <a:off x="4826429" y="4549425"/>
            <a:ext cx="849443" cy="536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218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2BAEC1F-5790-4D69-9414-2E43104B7B09}"/>
              </a:ext>
            </a:extLst>
          </p:cNvPr>
          <p:cNvCxnSpPr/>
          <p:nvPr/>
        </p:nvCxnSpPr>
        <p:spPr>
          <a:xfrm>
            <a:off x="5898424" y="3191269"/>
            <a:ext cx="11890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BA85C07-2E7E-4FBE-B43A-E49CA074777D}"/>
              </a:ext>
            </a:extLst>
          </p:cNvPr>
          <p:cNvCxnSpPr/>
          <p:nvPr/>
        </p:nvCxnSpPr>
        <p:spPr>
          <a:xfrm>
            <a:off x="5898427" y="3702355"/>
            <a:ext cx="11890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79260519-CEAA-448C-BBF0-6471E366B39D}"/>
              </a:ext>
            </a:extLst>
          </p:cNvPr>
          <p:cNvSpPr/>
          <p:nvPr/>
        </p:nvSpPr>
        <p:spPr>
          <a:xfrm>
            <a:off x="3609868" y="4554352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0285DC5-4BDB-4FAA-8C12-8AA0B52154F3}"/>
              </a:ext>
            </a:extLst>
          </p:cNvPr>
          <p:cNvSpPr/>
          <p:nvPr/>
        </p:nvSpPr>
        <p:spPr>
          <a:xfrm>
            <a:off x="4826429" y="4553658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1A7775F-3847-490F-A749-11BF2C355E39}"/>
              </a:ext>
            </a:extLst>
          </p:cNvPr>
          <p:cNvSpPr txBox="1"/>
          <p:nvPr/>
        </p:nvSpPr>
        <p:spPr>
          <a:xfrm>
            <a:off x="5762222" y="1915533"/>
            <a:ext cx="409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E71BC55-AAB8-41B6-83DF-33E99E33DAD5}"/>
              </a:ext>
            </a:extLst>
          </p:cNvPr>
          <p:cNvSpPr txBox="1"/>
          <p:nvPr/>
        </p:nvSpPr>
        <p:spPr>
          <a:xfrm>
            <a:off x="6153619" y="2097752"/>
            <a:ext cx="409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8103600-4B61-45B2-A64C-CEDAEE2569DD}"/>
              </a:ext>
            </a:extLst>
          </p:cNvPr>
          <p:cNvCxnSpPr>
            <a:cxnSpLocks/>
          </p:cNvCxnSpPr>
          <p:nvPr/>
        </p:nvCxnSpPr>
        <p:spPr>
          <a:xfrm flipV="1">
            <a:off x="5984992" y="2292489"/>
            <a:ext cx="186675" cy="22481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36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4" grpId="0"/>
      <p:bldP spid="10" grpId="0"/>
      <p:bldP spid="13" grpId="0"/>
      <p:bldP spid="18" grpId="0"/>
      <p:bldP spid="1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38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100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Dora scores 162 points in a game.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Ron scores 38 less than Dora.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many points does Ron score?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265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10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669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11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l="-10989" t="-14151" r="-1025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>
            <a:extLst>
              <a:ext uri="{FF2B5EF4-FFF2-40B4-BE49-F238E27FC236}">
                <a16:creationId xmlns:a16="http://schemas.microsoft.com/office/drawing/2014/main" id="{7D36BA3F-4A37-4FCD-A0C5-A7F091678DEF}"/>
              </a:ext>
            </a:extLst>
          </p:cNvPr>
          <p:cNvSpPr/>
          <p:nvPr/>
        </p:nvSpPr>
        <p:spPr>
          <a:xfrm>
            <a:off x="2023006" y="1293570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191B2B-4AB8-49E6-9194-C800E4B71420}"/>
              </a:ext>
            </a:extLst>
          </p:cNvPr>
          <p:cNvSpPr/>
          <p:nvPr/>
        </p:nvSpPr>
        <p:spPr>
          <a:xfrm>
            <a:off x="2023006" y="6004224"/>
            <a:ext cx="65467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5170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38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100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Dora scores 162 points in a game.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Ron scores 38 less than Dora.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many points does Ron score?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265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10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669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2023006" y="1293570"/>
            <a:ext cx="849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11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l="-10989" t="-14151" r="-1025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6611459" y="342900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4065373" y="469524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257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D36BA3F-4A37-4FCD-A0C5-A7F091678DEF}"/>
              </a:ext>
            </a:extLst>
          </p:cNvPr>
          <p:cNvSpPr/>
          <p:nvPr/>
        </p:nvSpPr>
        <p:spPr>
          <a:xfrm>
            <a:off x="2023006" y="1293570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D558CDC-072C-41E2-B818-C493759A7121}"/>
              </a:ext>
            </a:extLst>
          </p:cNvPr>
          <p:cNvSpPr txBox="1"/>
          <p:nvPr/>
        </p:nvSpPr>
        <p:spPr>
          <a:xfrm>
            <a:off x="2023006" y="5997668"/>
            <a:ext cx="65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191B2B-4AB8-49E6-9194-C800E4B71420}"/>
              </a:ext>
            </a:extLst>
          </p:cNvPr>
          <p:cNvSpPr/>
          <p:nvPr/>
        </p:nvSpPr>
        <p:spPr>
          <a:xfrm>
            <a:off x="2023006" y="6004224"/>
            <a:ext cx="65467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4" grpId="0"/>
      <p:bldP spid="1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Which is an incorrect estimate of 162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411?   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400        160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410        200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400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825 subtract 376?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632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582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What is the temperature?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159" r="-59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>
            <a:extLst>
              <a:ext uri="{FF2B5EF4-FFF2-40B4-BE49-F238E27FC236}">
                <a16:creationId xmlns:a16="http://schemas.microsoft.com/office/drawing/2014/main" id="{32E97329-02FA-4C7B-8A10-804F742232D5}"/>
              </a:ext>
            </a:extLst>
          </p:cNvPr>
          <p:cNvGrpSpPr/>
          <p:nvPr/>
        </p:nvGrpSpPr>
        <p:grpSpPr>
          <a:xfrm rot="16200000">
            <a:off x="6430016" y="4134012"/>
            <a:ext cx="3665448" cy="1088052"/>
            <a:chOff x="1479433" y="4870207"/>
            <a:chExt cx="5904849" cy="1752793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726A81F-F7B6-4D2F-8DC8-E0239189A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9433" y="4870207"/>
              <a:ext cx="5904849" cy="930572"/>
            </a:xfrm>
            <a:prstGeom prst="rect">
              <a:avLst/>
            </a:prstGeom>
          </p:spPr>
        </p:pic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A91AD24-D1A3-44F2-A32F-3B0E30562199}"/>
                </a:ext>
              </a:extLst>
            </p:cNvPr>
            <p:cNvSpPr/>
            <p:nvPr/>
          </p:nvSpPr>
          <p:spPr>
            <a:xfrm rot="5400000">
              <a:off x="4075101" y="3352755"/>
              <a:ext cx="410187" cy="3951636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3CBBE4F-CE1A-441F-AB41-40DA383DAE42}"/>
                </a:ext>
              </a:extLst>
            </p:cNvPr>
            <p:cNvSpPr/>
            <p:nvPr/>
          </p:nvSpPr>
          <p:spPr>
            <a:xfrm rot="16200000">
              <a:off x="1513203" y="4914944"/>
              <a:ext cx="855430" cy="840181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CAF2B532-DFE1-4888-88D0-B0255A53332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40218" y="5356710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2D156BB4-7D31-4998-9E5A-C1E068CD58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45230" y="5335493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13AB2DF-06BF-4053-A0C0-7DA564BE1E6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97295" y="5371054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7DFDB6D-27FB-452E-8885-30A5D9E712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82179" y="5350366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883AF9E-9ED1-41D7-B328-DAE6A2C6831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27742" y="534261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2A56CE1C-8202-43E1-827A-3A6F53637B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42723" y="540064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290FC5AA-A7E5-4DB6-88A6-BC0FF2A8D4C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96046" y="540064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AAB030ED-FB83-4CA7-B3F0-464DEB7244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49369" y="540064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2B3BEEA0-D73F-468E-9360-2628BA9EDE2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02692" y="540064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39F8F59F-B978-4AC8-845A-8D37A93817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56014" y="5392701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Rectangle 45">
                  <a:extLst>
                    <a:ext uri="{FF2B5EF4-FFF2-40B4-BE49-F238E27FC236}">
                      <a16:creationId xmlns:a16="http://schemas.microsoft.com/office/drawing/2014/main" id="{366D618D-732D-4C67-8494-06132787D4B4}"/>
                    </a:ext>
                  </a:extLst>
                </p:cNvPr>
                <p:cNvSpPr/>
                <p:nvPr/>
              </p:nvSpPr>
              <p:spPr>
                <a:xfrm rot="5400000">
                  <a:off x="2068417" y="5750528"/>
                  <a:ext cx="930573" cy="81437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46" name="Rectangle 45">
                  <a:extLst>
                    <a:ext uri="{FF2B5EF4-FFF2-40B4-BE49-F238E27FC236}">
                      <a16:creationId xmlns:a16="http://schemas.microsoft.com/office/drawing/2014/main" id="{366D618D-732D-4C67-8494-06132787D4B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2068417" y="5750528"/>
                  <a:ext cx="930573" cy="814372"/>
                </a:xfrm>
                <a:prstGeom prst="rect">
                  <a:avLst/>
                </a:prstGeom>
                <a:blipFill>
                  <a:blip r:embed="rId6"/>
                  <a:stretch>
                    <a:fillRect l="-7368" r="-8421" b="-2048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005E234E-2E3A-4952-9468-29F6DBC7F66D}"/>
                    </a:ext>
                  </a:extLst>
                </p:cNvPr>
                <p:cNvSpPr/>
                <p:nvPr/>
              </p:nvSpPr>
              <p:spPr>
                <a:xfrm rot="5400000">
                  <a:off x="3145625" y="5799800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10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005E234E-2E3A-4952-9468-29F6DBC7F66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3145625" y="5799800"/>
                  <a:ext cx="676788" cy="505524"/>
                </a:xfrm>
                <a:prstGeom prst="rect">
                  <a:avLst/>
                </a:prstGeom>
                <a:blipFill>
                  <a:blip r:embed="rId7"/>
                  <a:stretch>
                    <a:fillRect l="-43478" r="-46377" b="-923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3339A8F2-5C9C-4EC9-9A99-3FDC8DED1906}"/>
                    </a:ext>
                  </a:extLst>
                </p:cNvPr>
                <p:cNvSpPr/>
                <p:nvPr/>
              </p:nvSpPr>
              <p:spPr>
                <a:xfrm rot="5400000">
                  <a:off x="4008372" y="5799800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20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3339A8F2-5C9C-4EC9-9A99-3FDC8DED190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4008372" y="5799800"/>
                  <a:ext cx="676788" cy="505524"/>
                </a:xfrm>
                <a:prstGeom prst="rect">
                  <a:avLst/>
                </a:prstGeom>
                <a:blipFill>
                  <a:blip r:embed="rId8"/>
                  <a:stretch>
                    <a:fillRect l="-43478" r="-46377" b="-923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D2E64215-9950-4573-9247-0C175BE0346E}"/>
                    </a:ext>
                  </a:extLst>
                </p:cNvPr>
                <p:cNvSpPr/>
                <p:nvPr/>
              </p:nvSpPr>
              <p:spPr>
                <a:xfrm rot="5400000">
                  <a:off x="4885933" y="5799800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30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D2E64215-9950-4573-9247-0C175BE0346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4885933" y="5799800"/>
                  <a:ext cx="676788" cy="505524"/>
                </a:xfrm>
                <a:prstGeom prst="rect">
                  <a:avLst/>
                </a:prstGeom>
                <a:blipFill>
                  <a:blip r:embed="rId9"/>
                  <a:stretch>
                    <a:fillRect l="-43478" r="-46377" b="-960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Rectangle 49">
                  <a:extLst>
                    <a:ext uri="{FF2B5EF4-FFF2-40B4-BE49-F238E27FC236}">
                      <a16:creationId xmlns:a16="http://schemas.microsoft.com/office/drawing/2014/main" id="{5ADCDE1A-419A-4700-A046-15C8FD8F3D6F}"/>
                    </a:ext>
                  </a:extLst>
                </p:cNvPr>
                <p:cNvSpPr/>
                <p:nvPr/>
              </p:nvSpPr>
              <p:spPr>
                <a:xfrm rot="5400000">
                  <a:off x="5733866" y="5799800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40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50" name="Rectangle 49">
                  <a:extLst>
                    <a:ext uri="{FF2B5EF4-FFF2-40B4-BE49-F238E27FC236}">
                      <a16:creationId xmlns:a16="http://schemas.microsoft.com/office/drawing/2014/main" id="{5ADCDE1A-419A-4700-A046-15C8FD8F3D6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5733866" y="5799800"/>
                  <a:ext cx="676788" cy="505524"/>
                </a:xfrm>
                <a:prstGeom prst="rect">
                  <a:avLst/>
                </a:prstGeom>
                <a:blipFill>
                  <a:blip r:embed="rId10"/>
                  <a:stretch>
                    <a:fillRect l="-43478" r="-46377" b="-960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id="{23B81FA3-4CBA-479A-B991-B1421E746FDB}"/>
                    </a:ext>
                  </a:extLst>
                </p:cNvPr>
                <p:cNvSpPr/>
                <p:nvPr/>
              </p:nvSpPr>
              <p:spPr>
                <a:xfrm rot="5400000">
                  <a:off x="6594499" y="5799805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50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id="{23B81FA3-4CBA-479A-B991-B1421E746FD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594499" y="5799805"/>
                  <a:ext cx="676788" cy="505524"/>
                </a:xfrm>
                <a:prstGeom prst="rect">
                  <a:avLst/>
                </a:prstGeom>
                <a:blipFill>
                  <a:blip r:embed="rId11"/>
                  <a:stretch>
                    <a:fillRect l="-43478" r="-46377" b="-960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AD6C88A0-9C57-4DC3-B510-C4A48EDB4A3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4286" y="534261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0856F7E5-DEF2-40B9-8EF4-569AF43E6286}"/>
              </a:ext>
            </a:extLst>
          </p:cNvPr>
          <p:cNvSpPr/>
          <p:nvPr/>
        </p:nvSpPr>
        <p:spPr>
          <a:xfrm>
            <a:off x="2187292" y="428948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2069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Which is an incorrect estimate of 162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411?   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400        160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410        200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400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825 subtract 376?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632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582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What is the temperature?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159" r="-59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B5E3710D-B54F-4FB4-B98A-14EB1666DBD1}"/>
              </a:ext>
            </a:extLst>
          </p:cNvPr>
          <p:cNvSpPr txBox="1"/>
          <p:nvPr/>
        </p:nvSpPr>
        <p:spPr>
          <a:xfrm>
            <a:off x="5389845" y="299283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2187293" y="4289485"/>
            <a:ext cx="849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5441133" y="556554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45°C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2E97329-02FA-4C7B-8A10-804F742232D5}"/>
              </a:ext>
            </a:extLst>
          </p:cNvPr>
          <p:cNvGrpSpPr/>
          <p:nvPr/>
        </p:nvGrpSpPr>
        <p:grpSpPr>
          <a:xfrm rot="16200000">
            <a:off x="6430016" y="4134012"/>
            <a:ext cx="3665448" cy="1088052"/>
            <a:chOff x="1479433" y="4870207"/>
            <a:chExt cx="5904849" cy="1752793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726A81F-F7B6-4D2F-8DC8-E0239189A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9433" y="4870207"/>
              <a:ext cx="5904849" cy="930572"/>
            </a:xfrm>
            <a:prstGeom prst="rect">
              <a:avLst/>
            </a:prstGeom>
          </p:spPr>
        </p:pic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A91AD24-D1A3-44F2-A32F-3B0E30562199}"/>
                </a:ext>
              </a:extLst>
            </p:cNvPr>
            <p:cNvSpPr/>
            <p:nvPr/>
          </p:nvSpPr>
          <p:spPr>
            <a:xfrm rot="5400000">
              <a:off x="4075101" y="3352755"/>
              <a:ext cx="410187" cy="3951636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3CBBE4F-CE1A-441F-AB41-40DA383DAE42}"/>
                </a:ext>
              </a:extLst>
            </p:cNvPr>
            <p:cNvSpPr/>
            <p:nvPr/>
          </p:nvSpPr>
          <p:spPr>
            <a:xfrm rot="16200000">
              <a:off x="1513203" y="4914944"/>
              <a:ext cx="855430" cy="840181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CAF2B532-DFE1-4888-88D0-B0255A53332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40218" y="5356710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2D156BB4-7D31-4998-9E5A-C1E068CD58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45230" y="5335493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13AB2DF-06BF-4053-A0C0-7DA564BE1E6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97295" y="5371054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7DFDB6D-27FB-452E-8885-30A5D9E712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82179" y="5350366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883AF9E-9ED1-41D7-B328-DAE6A2C6831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27742" y="534261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2A56CE1C-8202-43E1-827A-3A6F53637B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42723" y="540064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290FC5AA-A7E5-4DB6-88A6-BC0FF2A8D4C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96046" y="540064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AAB030ED-FB83-4CA7-B3F0-464DEB7244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49369" y="540064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2B3BEEA0-D73F-468E-9360-2628BA9EDE2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02692" y="5400644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39F8F59F-B978-4AC8-845A-8D37A93817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56014" y="5392701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Rectangle 45">
                  <a:extLst>
                    <a:ext uri="{FF2B5EF4-FFF2-40B4-BE49-F238E27FC236}">
                      <a16:creationId xmlns:a16="http://schemas.microsoft.com/office/drawing/2014/main" id="{366D618D-732D-4C67-8494-06132787D4B4}"/>
                    </a:ext>
                  </a:extLst>
                </p:cNvPr>
                <p:cNvSpPr/>
                <p:nvPr/>
              </p:nvSpPr>
              <p:spPr>
                <a:xfrm rot="5400000">
                  <a:off x="2068417" y="5750528"/>
                  <a:ext cx="930573" cy="81437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46" name="Rectangle 45">
                  <a:extLst>
                    <a:ext uri="{FF2B5EF4-FFF2-40B4-BE49-F238E27FC236}">
                      <a16:creationId xmlns:a16="http://schemas.microsoft.com/office/drawing/2014/main" id="{366D618D-732D-4C67-8494-06132787D4B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2068417" y="5750528"/>
                  <a:ext cx="930573" cy="814372"/>
                </a:xfrm>
                <a:prstGeom prst="rect">
                  <a:avLst/>
                </a:prstGeom>
                <a:blipFill>
                  <a:blip r:embed="rId6"/>
                  <a:stretch>
                    <a:fillRect l="-7368" r="-8421" b="-2048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005E234E-2E3A-4952-9468-29F6DBC7F66D}"/>
                    </a:ext>
                  </a:extLst>
                </p:cNvPr>
                <p:cNvSpPr/>
                <p:nvPr/>
              </p:nvSpPr>
              <p:spPr>
                <a:xfrm rot="5400000">
                  <a:off x="3145625" y="5799800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10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005E234E-2E3A-4952-9468-29F6DBC7F66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3145625" y="5799800"/>
                  <a:ext cx="676788" cy="505524"/>
                </a:xfrm>
                <a:prstGeom prst="rect">
                  <a:avLst/>
                </a:prstGeom>
                <a:blipFill>
                  <a:blip r:embed="rId7"/>
                  <a:stretch>
                    <a:fillRect l="-43478" r="-46377" b="-923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3339A8F2-5C9C-4EC9-9A99-3FDC8DED1906}"/>
                    </a:ext>
                  </a:extLst>
                </p:cNvPr>
                <p:cNvSpPr/>
                <p:nvPr/>
              </p:nvSpPr>
              <p:spPr>
                <a:xfrm rot="5400000">
                  <a:off x="4008372" y="5799800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20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3339A8F2-5C9C-4EC9-9A99-3FDC8DED190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4008372" y="5799800"/>
                  <a:ext cx="676788" cy="505524"/>
                </a:xfrm>
                <a:prstGeom prst="rect">
                  <a:avLst/>
                </a:prstGeom>
                <a:blipFill>
                  <a:blip r:embed="rId8"/>
                  <a:stretch>
                    <a:fillRect l="-43478" r="-46377" b="-923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D2E64215-9950-4573-9247-0C175BE0346E}"/>
                    </a:ext>
                  </a:extLst>
                </p:cNvPr>
                <p:cNvSpPr/>
                <p:nvPr/>
              </p:nvSpPr>
              <p:spPr>
                <a:xfrm rot="5400000">
                  <a:off x="4885933" y="5799800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30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D2E64215-9950-4573-9247-0C175BE0346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4885933" y="5799800"/>
                  <a:ext cx="676788" cy="505524"/>
                </a:xfrm>
                <a:prstGeom prst="rect">
                  <a:avLst/>
                </a:prstGeom>
                <a:blipFill>
                  <a:blip r:embed="rId9"/>
                  <a:stretch>
                    <a:fillRect l="-43478" r="-46377" b="-960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Rectangle 49">
                  <a:extLst>
                    <a:ext uri="{FF2B5EF4-FFF2-40B4-BE49-F238E27FC236}">
                      <a16:creationId xmlns:a16="http://schemas.microsoft.com/office/drawing/2014/main" id="{5ADCDE1A-419A-4700-A046-15C8FD8F3D6F}"/>
                    </a:ext>
                  </a:extLst>
                </p:cNvPr>
                <p:cNvSpPr/>
                <p:nvPr/>
              </p:nvSpPr>
              <p:spPr>
                <a:xfrm rot="5400000">
                  <a:off x="5733866" y="5799800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40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50" name="Rectangle 49">
                  <a:extLst>
                    <a:ext uri="{FF2B5EF4-FFF2-40B4-BE49-F238E27FC236}">
                      <a16:creationId xmlns:a16="http://schemas.microsoft.com/office/drawing/2014/main" id="{5ADCDE1A-419A-4700-A046-15C8FD8F3D6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5733866" y="5799800"/>
                  <a:ext cx="676788" cy="505524"/>
                </a:xfrm>
                <a:prstGeom prst="rect">
                  <a:avLst/>
                </a:prstGeom>
                <a:blipFill>
                  <a:blip r:embed="rId10"/>
                  <a:stretch>
                    <a:fillRect l="-43478" r="-46377" b="-960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id="{23B81FA3-4CBA-479A-B991-B1421E746FDB}"/>
                    </a:ext>
                  </a:extLst>
                </p:cNvPr>
                <p:cNvSpPr/>
                <p:nvPr/>
              </p:nvSpPr>
              <p:spPr>
                <a:xfrm rot="5400000">
                  <a:off x="6594499" y="5799805"/>
                  <a:ext cx="676788" cy="5055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50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id="{23B81FA3-4CBA-479A-B991-B1421E746FD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594499" y="5799805"/>
                  <a:ext cx="676788" cy="505524"/>
                </a:xfrm>
                <a:prstGeom prst="rect">
                  <a:avLst/>
                </a:prstGeom>
                <a:blipFill>
                  <a:blip r:embed="rId11"/>
                  <a:stretch>
                    <a:fillRect l="-43478" r="-46377" b="-9607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AD6C88A0-9C57-4DC3-B510-C4A48EDB4A3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4286" y="534261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0856F7E5-DEF2-40B9-8EF4-569AF43E6286}"/>
              </a:ext>
            </a:extLst>
          </p:cNvPr>
          <p:cNvSpPr/>
          <p:nvPr/>
        </p:nvSpPr>
        <p:spPr>
          <a:xfrm>
            <a:off x="2187292" y="428948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79FD7F5-7044-4CF7-9FDC-30486E439AB5}"/>
              </a:ext>
            </a:extLst>
          </p:cNvPr>
          <p:cNvSpPr/>
          <p:nvPr/>
        </p:nvSpPr>
        <p:spPr>
          <a:xfrm>
            <a:off x="1189567" y="2180165"/>
            <a:ext cx="1612445" cy="440266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67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815340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Use the bar model to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complete the subtractions.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   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       	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</a:t>
                </a: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Eva saves £212 and Mo saves £96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much have they saved in total?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60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hundreds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many faces does a cube have?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8153400" cy="5262979"/>
              </a:xfrm>
              <a:prstGeom prst="rect">
                <a:avLst/>
              </a:prstGeom>
              <a:blipFill>
                <a:blip r:embed="rId3"/>
                <a:stretch>
                  <a:fillRect l="-1571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>
            <a:extLst>
              <a:ext uri="{FF2B5EF4-FFF2-40B4-BE49-F238E27FC236}">
                <a16:creationId xmlns:a16="http://schemas.microsoft.com/office/drawing/2014/main" id="{DC5CF96C-9738-4958-9F02-7DE25A8F36C7}"/>
              </a:ext>
            </a:extLst>
          </p:cNvPr>
          <p:cNvSpPr/>
          <p:nvPr/>
        </p:nvSpPr>
        <p:spPr>
          <a:xfrm>
            <a:off x="2713914" y="4701823"/>
            <a:ext cx="571152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2F6614-C8C3-4770-B42A-A0FF4102CFC8}"/>
              </a:ext>
            </a:extLst>
          </p:cNvPr>
          <p:cNvSpPr/>
          <p:nvPr/>
        </p:nvSpPr>
        <p:spPr>
          <a:xfrm>
            <a:off x="1192925" y="254210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7A6310-5D89-405D-AE0B-E5B44F799C67}"/>
              </a:ext>
            </a:extLst>
          </p:cNvPr>
          <p:cNvSpPr/>
          <p:nvPr/>
        </p:nvSpPr>
        <p:spPr>
          <a:xfrm>
            <a:off x="2492436" y="25409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E2F587B-727A-4196-A39A-E4B3880CFBB3}"/>
              </a:ext>
            </a:extLst>
          </p:cNvPr>
          <p:cNvSpPr/>
          <p:nvPr/>
        </p:nvSpPr>
        <p:spPr>
          <a:xfrm>
            <a:off x="3810996" y="254210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64973F-C461-4DC4-B5AF-FA113D05DA96}"/>
              </a:ext>
            </a:extLst>
          </p:cNvPr>
          <p:cNvSpPr/>
          <p:nvPr/>
        </p:nvSpPr>
        <p:spPr>
          <a:xfrm>
            <a:off x="5468198" y="25409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A55502D-E694-4854-81BE-F587EC874EB6}"/>
              </a:ext>
            </a:extLst>
          </p:cNvPr>
          <p:cNvSpPr/>
          <p:nvPr/>
        </p:nvSpPr>
        <p:spPr>
          <a:xfrm>
            <a:off x="6777234" y="2539700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FC2B95D-BB3F-46CD-8E48-9C4201E5C4C0}"/>
              </a:ext>
            </a:extLst>
          </p:cNvPr>
          <p:cNvSpPr/>
          <p:nvPr/>
        </p:nvSpPr>
        <p:spPr>
          <a:xfrm>
            <a:off x="8086269" y="25409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58900E22-4266-48EA-A68A-159C222A9F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513493"/>
              </p:ext>
            </p:extLst>
          </p:nvPr>
        </p:nvGraphicFramePr>
        <p:xfrm>
          <a:off x="5347350" y="1261872"/>
          <a:ext cx="240561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333">
                  <a:extLst>
                    <a:ext uri="{9D8B030D-6E8A-4147-A177-3AD203B41FA5}">
                      <a16:colId xmlns:a16="http://schemas.microsoft.com/office/drawing/2014/main" val="1206057516"/>
                    </a:ext>
                  </a:extLst>
                </a:gridCol>
                <a:gridCol w="952279">
                  <a:extLst>
                    <a:ext uri="{9D8B030D-6E8A-4147-A177-3AD203B41FA5}">
                      <a16:colId xmlns:a16="http://schemas.microsoft.com/office/drawing/2014/main" val="151666489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527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796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345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182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173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393563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815340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Use the bar model to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complete the subtractions.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   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       	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</a:t>
                </a: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Eva saves £212 and Mo saves £96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	How much have they saved in total?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60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         hundreds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How many faces does a cube have?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8153400" cy="5262979"/>
              </a:xfrm>
              <a:prstGeom prst="rect">
                <a:avLst/>
              </a:prstGeom>
              <a:blipFill>
                <a:blip r:embed="rId3"/>
                <a:stretch>
                  <a:fillRect l="-1571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8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7071496" y="386325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£308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C32FC51-9678-4935-8B89-CA7E3EE06FB2}"/>
              </a:ext>
            </a:extLst>
          </p:cNvPr>
          <p:cNvSpPr txBox="1"/>
          <p:nvPr/>
        </p:nvSpPr>
        <p:spPr>
          <a:xfrm>
            <a:off x="2488327" y="2543019"/>
            <a:ext cx="84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345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C29F57-0F36-4254-BF44-47B85B57D43F}"/>
              </a:ext>
            </a:extLst>
          </p:cNvPr>
          <p:cNvSpPr txBox="1"/>
          <p:nvPr/>
        </p:nvSpPr>
        <p:spPr>
          <a:xfrm>
            <a:off x="2713914" y="4707040"/>
            <a:ext cx="57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F7B23E-6C1C-44C7-A6EA-62DB21FB11D5}"/>
              </a:ext>
            </a:extLst>
          </p:cNvPr>
          <p:cNvSpPr txBox="1"/>
          <p:nvPr/>
        </p:nvSpPr>
        <p:spPr>
          <a:xfrm>
            <a:off x="6777234" y="557198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5CF96C-9738-4958-9F02-7DE25A8F36C7}"/>
              </a:ext>
            </a:extLst>
          </p:cNvPr>
          <p:cNvSpPr/>
          <p:nvPr/>
        </p:nvSpPr>
        <p:spPr>
          <a:xfrm>
            <a:off x="2713914" y="4701823"/>
            <a:ext cx="571152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2F6614-C8C3-4770-B42A-A0FF4102CFC8}"/>
              </a:ext>
            </a:extLst>
          </p:cNvPr>
          <p:cNvSpPr/>
          <p:nvPr/>
        </p:nvSpPr>
        <p:spPr>
          <a:xfrm>
            <a:off x="1192925" y="254210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7A6310-5D89-405D-AE0B-E5B44F799C67}"/>
              </a:ext>
            </a:extLst>
          </p:cNvPr>
          <p:cNvSpPr/>
          <p:nvPr/>
        </p:nvSpPr>
        <p:spPr>
          <a:xfrm>
            <a:off x="2492436" y="25409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E2F587B-727A-4196-A39A-E4B3880CFBB3}"/>
              </a:ext>
            </a:extLst>
          </p:cNvPr>
          <p:cNvSpPr/>
          <p:nvPr/>
        </p:nvSpPr>
        <p:spPr>
          <a:xfrm>
            <a:off x="3810996" y="2542106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64973F-C461-4DC4-B5AF-FA113D05DA96}"/>
              </a:ext>
            </a:extLst>
          </p:cNvPr>
          <p:cNvSpPr/>
          <p:nvPr/>
        </p:nvSpPr>
        <p:spPr>
          <a:xfrm>
            <a:off x="5468198" y="25409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A55502D-E694-4854-81BE-F587EC874EB6}"/>
              </a:ext>
            </a:extLst>
          </p:cNvPr>
          <p:cNvSpPr/>
          <p:nvPr/>
        </p:nvSpPr>
        <p:spPr>
          <a:xfrm>
            <a:off x="6777234" y="2539700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FC2B95D-BB3F-46CD-8E48-9C4201E5C4C0}"/>
              </a:ext>
            </a:extLst>
          </p:cNvPr>
          <p:cNvSpPr/>
          <p:nvPr/>
        </p:nvSpPr>
        <p:spPr>
          <a:xfrm>
            <a:off x="8086269" y="2540903"/>
            <a:ext cx="849444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C25F06D-1A6A-459E-A87E-F758D7A81137}"/>
              </a:ext>
            </a:extLst>
          </p:cNvPr>
          <p:cNvSpPr txBox="1"/>
          <p:nvPr/>
        </p:nvSpPr>
        <p:spPr>
          <a:xfrm>
            <a:off x="3813243" y="2537291"/>
            <a:ext cx="84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182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8B28862-9C05-4FA1-9D90-9ED4FA412441}"/>
              </a:ext>
            </a:extLst>
          </p:cNvPr>
          <p:cNvSpPr txBox="1"/>
          <p:nvPr/>
        </p:nvSpPr>
        <p:spPr>
          <a:xfrm>
            <a:off x="1219478" y="2537472"/>
            <a:ext cx="84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DB60769-C3F1-42AF-A7B3-A7570C53CF5E}"/>
              </a:ext>
            </a:extLst>
          </p:cNvPr>
          <p:cNvSpPr txBox="1"/>
          <p:nvPr/>
        </p:nvSpPr>
        <p:spPr>
          <a:xfrm>
            <a:off x="5461390" y="2543019"/>
            <a:ext cx="84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527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47A3C94-86AC-42A6-B3BD-5495C1F576DF}"/>
              </a:ext>
            </a:extLst>
          </p:cNvPr>
          <p:cNvSpPr txBox="1"/>
          <p:nvPr/>
        </p:nvSpPr>
        <p:spPr>
          <a:xfrm>
            <a:off x="6784597" y="2543019"/>
            <a:ext cx="84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182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3DE40B4-3837-4E3A-AAB7-16B903DFE78F}"/>
              </a:ext>
            </a:extLst>
          </p:cNvPr>
          <p:cNvSpPr txBox="1"/>
          <p:nvPr/>
        </p:nvSpPr>
        <p:spPr>
          <a:xfrm>
            <a:off x="8078907" y="2543019"/>
            <a:ext cx="849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345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58900E22-4266-48EA-A68A-159C222A9F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47350" y="1261872"/>
          <a:ext cx="240561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333">
                  <a:extLst>
                    <a:ext uri="{9D8B030D-6E8A-4147-A177-3AD203B41FA5}">
                      <a16:colId xmlns:a16="http://schemas.microsoft.com/office/drawing/2014/main" val="1206057516"/>
                    </a:ext>
                  </a:extLst>
                </a:gridCol>
                <a:gridCol w="952279">
                  <a:extLst>
                    <a:ext uri="{9D8B030D-6E8A-4147-A177-3AD203B41FA5}">
                      <a16:colId xmlns:a16="http://schemas.microsoft.com/office/drawing/2014/main" val="151666489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527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796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345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182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173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487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4" grpId="0"/>
      <p:bldP spid="13" grpId="0"/>
      <p:bldP spid="24" grpId="0"/>
      <p:bldP spid="25" grpId="0"/>
      <p:bldP spid="26" grpId="0"/>
      <p:bldP spid="27" grpId="0"/>
      <p:bldP spid="28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4a41c2b-c9a4-4155-9cd3-2586bd5a7cc7" xsi:nil="true"/>
    <lcf76f155ced4ddcb4097134ff3c332f xmlns="8fba47cf-d4c2-4342-84d4-550bc2b4b2f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6" ma:contentTypeDescription="Create a new document." ma:contentTypeScope="" ma:versionID="cb7457dbf3b42d30d7ff34203e0ef691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23d358e25c49068e52d3defcc7a394d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6fa8a1-5366-4e14-9289-3190a886ef3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2a2fd98-abde-4eda-a0c8-c6b46a7fc673}" ma:internalName="TaxCatchAll" ma:showField="CatchAllData" ma:web="94a41c2b-c9a4-4155-9cd3-2586bd5a7c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2829A5-06D9-4B08-A186-8C28354E08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A4A1755-52E7-4277-844A-9736240B2CD2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infopath/2007/PartnerControls"/>
    <ds:schemaRef ds:uri="cee99ee9-287b-4f9a-957c-ba5ae7375c9a"/>
    <ds:schemaRef ds:uri="522d4c35-b548-4432-90ae-af4376e1c4b4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274D8E08-C234-4D37-A560-FADB3A39986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2132</TotalTime>
  <Words>3548</Words>
  <Application>Microsoft Office PowerPoint</Application>
  <PresentationFormat>A4 Paper (210x297 mm)</PresentationFormat>
  <Paragraphs>890</Paragraphs>
  <Slides>50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Arial</vt:lpstr>
      <vt:lpstr>Bariol Bold</vt:lpstr>
      <vt:lpstr>Bariol Regular</vt:lpstr>
      <vt:lpstr>Berlin Sans FB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James Clegg</cp:lastModifiedBy>
  <cp:revision>183</cp:revision>
  <dcterms:created xsi:type="dcterms:W3CDTF">2019-10-15T10:24:11Z</dcterms:created>
  <dcterms:modified xsi:type="dcterms:W3CDTF">2022-06-10T14:01:24Z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